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1F"/>
    <a:srgbClr val="626262"/>
    <a:srgbClr val="6B6B6B"/>
    <a:srgbClr val="7F7F7F"/>
    <a:srgbClr val="797979"/>
    <a:srgbClr val="D96E33"/>
    <a:srgbClr val="5F5F5F"/>
    <a:srgbClr val="EC5A20"/>
    <a:srgbClr val="4D4D4D"/>
    <a:srgbClr val="E94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9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65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7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47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48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78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78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93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58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36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17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76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C:\Users\dpetrzel\Pictures\UP_motiv%20znaku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r:link="rId1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B590-98DF-410B-92F5-AF94471C7C5B}" type="datetimeFigureOut">
              <a:rPr lang="cs-CZ" smtClean="0"/>
              <a:t>03.12.2019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20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m.upol.cz/ubytovani/zakladni-informa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udujprf.upol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ihlaska.upol.cz/wps/porta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ujprf.upol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40920"/>
            <a:ext cx="3897195" cy="19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Studentský život – </a:t>
            </a:r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stravování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83568" y="1916832"/>
            <a:ext cx="7560000" cy="2335747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Studenti využívají služeb menzy – zejména výdejny na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Envelopě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(asi 3 minuty od hlavní budovy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PřF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a v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Holici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potřebuje ISIC kartu, na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niž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 dobíjí stravovací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kredit.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Objednání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jídla přímo v terminálu v některých z výdejen, přes Internet nebo Android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aplikací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MobilKredit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Dva bufety se nacházejí v sídle fakulty.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8" descr="http://www.skm.upol.cz/typo3temp/pics/bec8096a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84653"/>
            <a:ext cx="3063947" cy="215520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upol.cz/fileadmin/user_upload/fotogalerie/galerie1/11_menza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32" y="4284653"/>
            <a:ext cx="2897636" cy="21720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75976" y="1225606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Studentský život – ubytování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83568" y="1939537"/>
            <a:ext cx="7560000" cy="2178687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  <a:buChar char="–"/>
            </a:pPr>
            <a:endParaRPr lang="cs-CZ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600" dirty="0" smtClean="0">
                <a:solidFill>
                  <a:srgbClr val="626262"/>
                </a:solidFill>
              </a:rPr>
              <a:t>Bohatý výběr </a:t>
            </a:r>
            <a:r>
              <a:rPr lang="cs-CZ" sz="2600" dirty="0">
                <a:solidFill>
                  <a:srgbClr val="626262"/>
                </a:solidFill>
              </a:rPr>
              <a:t>VŠ </a:t>
            </a:r>
            <a:r>
              <a:rPr lang="cs-CZ" sz="2600" dirty="0" smtClean="0">
                <a:solidFill>
                  <a:srgbClr val="626262"/>
                </a:solidFill>
              </a:rPr>
              <a:t>kolejí, ubytovací stipendium.</a:t>
            </a:r>
            <a:endParaRPr lang="cs-CZ" sz="26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600" dirty="0" smtClean="0">
                <a:solidFill>
                  <a:srgbClr val="626262"/>
                </a:solidFill>
              </a:rPr>
              <a:t>Největší kampus </a:t>
            </a:r>
            <a:r>
              <a:rPr lang="cs-CZ" sz="2600" dirty="0">
                <a:solidFill>
                  <a:srgbClr val="626262"/>
                </a:solidFill>
              </a:rPr>
              <a:t>ubytovacích kolejí se rozkládá na </a:t>
            </a:r>
            <a:r>
              <a:rPr lang="cs-CZ" sz="2600" dirty="0" err="1">
                <a:solidFill>
                  <a:srgbClr val="626262"/>
                </a:solidFill>
              </a:rPr>
              <a:t>Envelopě</a:t>
            </a:r>
            <a:r>
              <a:rPr lang="cs-CZ" sz="2600" dirty="0">
                <a:solidFill>
                  <a:srgbClr val="626262"/>
                </a:solidFill>
              </a:rPr>
              <a:t> </a:t>
            </a:r>
            <a:r>
              <a:rPr lang="cs-CZ" sz="2600" dirty="0" smtClean="0">
                <a:solidFill>
                  <a:srgbClr val="626262"/>
                </a:solidFill>
              </a:rPr>
              <a:t> naproti </a:t>
            </a:r>
            <a:r>
              <a:rPr lang="cs-CZ" sz="2600" dirty="0">
                <a:solidFill>
                  <a:srgbClr val="626262"/>
                </a:solidFill>
              </a:rPr>
              <a:t>hlavní </a:t>
            </a:r>
            <a:r>
              <a:rPr lang="cs-CZ" sz="2600" dirty="0" smtClean="0">
                <a:solidFill>
                  <a:srgbClr val="626262"/>
                </a:solidFill>
              </a:rPr>
              <a:t>budovy </a:t>
            </a:r>
            <a:r>
              <a:rPr lang="cs-CZ" sz="2600" dirty="0" err="1">
                <a:solidFill>
                  <a:srgbClr val="626262"/>
                </a:solidFill>
              </a:rPr>
              <a:t>PřF</a:t>
            </a:r>
            <a:r>
              <a:rPr lang="cs-CZ" sz="2600" dirty="0">
                <a:solidFill>
                  <a:srgbClr val="626262"/>
                </a:solidFill>
              </a:rPr>
              <a:t> </a:t>
            </a:r>
            <a:r>
              <a:rPr lang="cs-CZ" sz="2600" dirty="0" smtClean="0">
                <a:solidFill>
                  <a:srgbClr val="626262"/>
                </a:solidFill>
              </a:rPr>
              <a:t>UP.</a:t>
            </a:r>
            <a:endParaRPr lang="cs-CZ" sz="26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600" dirty="0" smtClean="0">
                <a:solidFill>
                  <a:srgbClr val="626262"/>
                </a:solidFill>
              </a:rPr>
              <a:t>Ubytování </a:t>
            </a:r>
            <a:r>
              <a:rPr lang="cs-CZ" sz="2600" dirty="0">
                <a:solidFill>
                  <a:srgbClr val="626262"/>
                </a:solidFill>
              </a:rPr>
              <a:t>si student zajišťuje sám (výběr konkrétní koleje, pokoje) přes </a:t>
            </a:r>
            <a:r>
              <a:rPr lang="cs-CZ" sz="2600" dirty="0" smtClean="0">
                <a:solidFill>
                  <a:srgbClr val="626262"/>
                </a:solidFill>
              </a:rPr>
              <a:t>Portál UP </a:t>
            </a:r>
            <a:r>
              <a:rPr lang="cs-CZ" sz="2600" dirty="0">
                <a:solidFill>
                  <a:srgbClr val="626262"/>
                </a:solidFill>
              </a:rPr>
              <a:t>nebo přímo na </a:t>
            </a:r>
            <a:r>
              <a:rPr lang="cs-CZ" sz="2600" dirty="0" smtClean="0">
                <a:solidFill>
                  <a:srgbClr val="626262"/>
                </a:solidFill>
              </a:rPr>
              <a:t>adrese </a:t>
            </a:r>
            <a:r>
              <a:rPr lang="cs-CZ" sz="2600" dirty="0" smtClean="0">
                <a:solidFill>
                  <a:srgbClr val="626262"/>
                </a:solidFill>
                <a:hlinkClick r:id="rId3"/>
              </a:rPr>
              <a:t>https</a:t>
            </a:r>
            <a:r>
              <a:rPr lang="cs-CZ" sz="2600" dirty="0">
                <a:solidFill>
                  <a:srgbClr val="626262"/>
                </a:solidFill>
                <a:hlinkClick r:id="rId3"/>
              </a:rPr>
              <a:t>://skm.upol.cz/</a:t>
            </a:r>
            <a:r>
              <a:rPr lang="cs-CZ" sz="2600" dirty="0" err="1">
                <a:solidFill>
                  <a:srgbClr val="626262"/>
                </a:solidFill>
                <a:hlinkClick r:id="rId3"/>
              </a:rPr>
              <a:t>ubytovani</a:t>
            </a:r>
            <a:r>
              <a:rPr lang="cs-CZ" sz="2600" dirty="0">
                <a:solidFill>
                  <a:srgbClr val="626262"/>
                </a:solidFill>
                <a:hlinkClick r:id="rId3"/>
              </a:rPr>
              <a:t>/</a:t>
            </a:r>
            <a:r>
              <a:rPr lang="cs-CZ" sz="2600" dirty="0" err="1">
                <a:solidFill>
                  <a:srgbClr val="626262"/>
                </a:solidFill>
                <a:hlinkClick r:id="rId3"/>
              </a:rPr>
              <a:t>zakladni</a:t>
            </a:r>
            <a:r>
              <a:rPr lang="cs-CZ" sz="2600" dirty="0">
                <a:solidFill>
                  <a:srgbClr val="626262"/>
                </a:solidFill>
                <a:hlinkClick r:id="rId3"/>
              </a:rPr>
              <a:t>-informace</a:t>
            </a:r>
            <a:r>
              <a:rPr lang="cs-CZ" sz="2600" dirty="0" smtClean="0">
                <a:solidFill>
                  <a:srgbClr val="626262"/>
                </a:solidFill>
                <a:hlinkClick r:id="rId3"/>
              </a:rPr>
              <a:t>/</a:t>
            </a:r>
            <a:r>
              <a:rPr lang="cs-CZ" sz="2600" dirty="0" smtClean="0">
                <a:solidFill>
                  <a:srgbClr val="626262"/>
                </a:solidFill>
              </a:rPr>
              <a:t>.</a:t>
            </a: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endParaRPr lang="cs-CZ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3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12" name="Picture 10" descr="http://www.helenavkrabici.upol.cz/wp-content/uploads/2012/03/fotka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2717"/>
            <a:ext cx="2976714" cy="223463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aradinm\Desktop\IMG_2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18224"/>
            <a:ext cx="3501740" cy="23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Studentský život – volný čas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706937" y="2220211"/>
            <a:ext cx="7560000" cy="38986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rgbClr val="626262"/>
                </a:solidFill>
              </a:rPr>
              <a:t>Sport:</a:t>
            </a:r>
          </a:p>
          <a:p>
            <a:pPr algn="just">
              <a:buNone/>
            </a:pPr>
            <a:r>
              <a:rPr lang="cs-CZ" dirty="0" smtClean="0">
                <a:solidFill>
                  <a:srgbClr val="626262"/>
                </a:solidFill>
              </a:rPr>
              <a:t>	Sportovní </a:t>
            </a:r>
            <a:r>
              <a:rPr lang="cs-CZ" dirty="0">
                <a:solidFill>
                  <a:srgbClr val="626262"/>
                </a:solidFill>
              </a:rPr>
              <a:t>vyžití zajišťuje studentům Akademik sport centrum (nabízí množství zájmových pohybově rekreačních činností např. aerobic, spinning, tenis, kanoistiku, lukostřelbu, nordickou chůzi či dokonce jezdectví</a:t>
            </a:r>
            <a:r>
              <a:rPr lang="cs-CZ" dirty="0" smtClean="0">
                <a:solidFill>
                  <a:srgbClr val="626262"/>
                </a:solidFill>
              </a:rPr>
              <a:t>).</a:t>
            </a:r>
            <a:endParaRPr lang="cs-CZ" dirty="0">
              <a:solidFill>
                <a:srgbClr val="626262"/>
              </a:solidFill>
            </a:endParaRPr>
          </a:p>
          <a:p>
            <a:pPr algn="just"/>
            <a:endParaRPr lang="cs-CZ" dirty="0">
              <a:solidFill>
                <a:srgbClr val="626262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rgbClr val="626262"/>
                </a:solidFill>
              </a:rPr>
              <a:t>Kultura:</a:t>
            </a:r>
          </a:p>
          <a:p>
            <a:pPr algn="just">
              <a:buNone/>
            </a:pPr>
            <a:r>
              <a:rPr lang="cs-CZ" dirty="0" smtClean="0">
                <a:solidFill>
                  <a:srgbClr val="626262"/>
                </a:solidFill>
              </a:rPr>
              <a:t>	Olomouc </a:t>
            </a:r>
            <a:r>
              <a:rPr lang="cs-CZ" dirty="0">
                <a:solidFill>
                  <a:srgbClr val="626262"/>
                </a:solidFill>
              </a:rPr>
              <a:t>nabízí bohaté kulturní vyžití. Najdete zde kina, Moravské divadlo, divadlo Tramtárie, Divadlo hudby, řadu muzeí, galerie, kluby … město hostí řadu festivalů či </a:t>
            </a:r>
            <a:r>
              <a:rPr lang="cs-CZ" dirty="0" smtClean="0">
                <a:solidFill>
                  <a:srgbClr val="626262"/>
                </a:solidFill>
              </a:rPr>
              <a:t>koncertů. Věhlas získaly tradiční vánoční trhy.  </a:t>
            </a:r>
            <a:endParaRPr lang="cs-CZ" dirty="0">
              <a:solidFill>
                <a:srgbClr val="626262"/>
              </a:solidFill>
            </a:endParaRPr>
          </a:p>
          <a:p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73969" y="1340768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Péče o studenty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460851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endParaRPr lang="cs-CZ" sz="18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800" dirty="0">
                <a:solidFill>
                  <a:srgbClr val="626262"/>
                </a:solidFill>
              </a:rPr>
              <a:t>S</a:t>
            </a:r>
            <a:r>
              <a:rPr lang="cs-CZ" sz="1800" dirty="0" smtClean="0">
                <a:solidFill>
                  <a:srgbClr val="626262"/>
                </a:solidFill>
              </a:rPr>
              <a:t>tudenti na fakultě najdou </a:t>
            </a:r>
            <a:r>
              <a:rPr lang="cs-CZ" sz="1800" dirty="0">
                <a:solidFill>
                  <a:srgbClr val="626262"/>
                </a:solidFill>
              </a:rPr>
              <a:t>moderně </a:t>
            </a:r>
            <a:r>
              <a:rPr lang="cs-CZ" sz="1800" dirty="0" smtClean="0">
                <a:solidFill>
                  <a:srgbClr val="626262"/>
                </a:solidFill>
              </a:rPr>
              <a:t>vybavené </a:t>
            </a:r>
            <a:r>
              <a:rPr lang="cs-CZ" sz="1800" dirty="0">
                <a:solidFill>
                  <a:srgbClr val="626262"/>
                </a:solidFill>
              </a:rPr>
              <a:t>učebny, laboratoře, knihovnu, studovny s </a:t>
            </a:r>
            <a:r>
              <a:rPr lang="cs-CZ" sz="1800" dirty="0" smtClean="0">
                <a:solidFill>
                  <a:srgbClr val="626262"/>
                </a:solidFill>
              </a:rPr>
              <a:t>PC. </a:t>
            </a:r>
            <a:endParaRPr lang="cs-CZ" sz="18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800" dirty="0">
                <a:solidFill>
                  <a:srgbClr val="626262"/>
                </a:solidFill>
              </a:rPr>
              <a:t>J</a:t>
            </a:r>
            <a:r>
              <a:rPr lang="cs-CZ" sz="1800" dirty="0" smtClean="0">
                <a:solidFill>
                  <a:srgbClr val="626262"/>
                </a:solidFill>
              </a:rPr>
              <a:t>iž </a:t>
            </a:r>
            <a:r>
              <a:rPr lang="cs-CZ" sz="1800" dirty="0">
                <a:solidFill>
                  <a:srgbClr val="626262"/>
                </a:solidFill>
              </a:rPr>
              <a:t>během studia fakulta zprostředkovává spolupráci se zaměstnavateli, studenti v nich mohou absolvovat odborné praxe a stáže, brigády či </a:t>
            </a:r>
            <a:r>
              <a:rPr lang="cs-CZ" sz="1800" dirty="0" err="1">
                <a:solidFill>
                  <a:srgbClr val="626262"/>
                </a:solidFill>
              </a:rPr>
              <a:t>trainee</a:t>
            </a:r>
            <a:r>
              <a:rPr lang="cs-CZ" sz="1800" dirty="0">
                <a:solidFill>
                  <a:srgbClr val="626262"/>
                </a:solidFill>
              </a:rPr>
              <a:t> </a:t>
            </a:r>
            <a:r>
              <a:rPr lang="cs-CZ" sz="1800" dirty="0" smtClean="0">
                <a:solidFill>
                  <a:srgbClr val="626262"/>
                </a:solidFill>
              </a:rPr>
              <a:t>programy.</a:t>
            </a:r>
            <a:endParaRPr lang="cs-CZ" sz="18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800" dirty="0">
                <a:solidFill>
                  <a:srgbClr val="626262"/>
                </a:solidFill>
              </a:rPr>
              <a:t>P</a:t>
            </a:r>
            <a:r>
              <a:rPr lang="cs-CZ" sz="1800" dirty="0" smtClean="0">
                <a:solidFill>
                  <a:srgbClr val="626262"/>
                </a:solidFill>
              </a:rPr>
              <a:t>řírodovědecká fakulta nabízí </a:t>
            </a:r>
            <a:r>
              <a:rPr lang="cs-CZ" sz="1800" dirty="0">
                <a:solidFill>
                  <a:srgbClr val="626262"/>
                </a:solidFill>
              </a:rPr>
              <a:t>studentům </a:t>
            </a:r>
            <a:r>
              <a:rPr lang="cs-CZ" sz="1800" dirty="0" smtClean="0">
                <a:solidFill>
                  <a:srgbClr val="626262"/>
                </a:solidFill>
              </a:rPr>
              <a:t>řadu stipendií –</a:t>
            </a:r>
            <a:br>
              <a:rPr lang="cs-CZ" sz="1800" dirty="0" smtClean="0">
                <a:solidFill>
                  <a:srgbClr val="626262"/>
                </a:solidFill>
              </a:rPr>
            </a:br>
            <a:r>
              <a:rPr lang="cs-CZ" sz="1800" dirty="0" smtClean="0">
                <a:solidFill>
                  <a:srgbClr val="626262"/>
                </a:solidFill>
              </a:rPr>
              <a:t>od </a:t>
            </a:r>
            <a:r>
              <a:rPr lang="cs-CZ" sz="1800" dirty="0">
                <a:solidFill>
                  <a:srgbClr val="626262"/>
                </a:solidFill>
              </a:rPr>
              <a:t>prospěchového, přes ubytovací až po stipendium na podporu střednědobých a dlouhodobých </a:t>
            </a:r>
            <a:r>
              <a:rPr lang="cs-CZ" sz="1800" dirty="0" smtClean="0">
                <a:solidFill>
                  <a:srgbClr val="626262"/>
                </a:solidFill>
              </a:rPr>
              <a:t>mobilit.</a:t>
            </a:r>
            <a:endParaRPr lang="cs-CZ" sz="18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800" dirty="0">
                <a:solidFill>
                  <a:srgbClr val="626262"/>
                </a:solidFill>
              </a:rPr>
              <a:t>F</a:t>
            </a:r>
            <a:r>
              <a:rPr lang="cs-CZ" sz="1800" dirty="0" smtClean="0">
                <a:solidFill>
                  <a:srgbClr val="626262"/>
                </a:solidFill>
              </a:rPr>
              <a:t>akulta </a:t>
            </a:r>
            <a:r>
              <a:rPr lang="cs-CZ" sz="1800" dirty="0">
                <a:solidFill>
                  <a:srgbClr val="626262"/>
                </a:solidFill>
              </a:rPr>
              <a:t>klade velký důraz na </a:t>
            </a:r>
            <a:r>
              <a:rPr lang="cs-CZ" sz="1800" dirty="0" smtClean="0">
                <a:solidFill>
                  <a:srgbClr val="626262"/>
                </a:solidFill>
              </a:rPr>
              <a:t>internacionalizaci, studenti </a:t>
            </a:r>
            <a:r>
              <a:rPr lang="cs-CZ" sz="1800" dirty="0">
                <a:solidFill>
                  <a:srgbClr val="626262"/>
                </a:solidFill>
              </a:rPr>
              <a:t>mají možnost vyjíždět pravidelně na zahraniční stáže, studijní pobyty a letní </a:t>
            </a:r>
            <a:r>
              <a:rPr lang="cs-CZ" sz="1800" dirty="0" smtClean="0">
                <a:solidFill>
                  <a:srgbClr val="626262"/>
                </a:solidFill>
              </a:rPr>
              <a:t>školy. Nabízíme </a:t>
            </a:r>
            <a:r>
              <a:rPr lang="cs-CZ" sz="1800" dirty="0">
                <a:solidFill>
                  <a:srgbClr val="626262"/>
                </a:solidFill>
              </a:rPr>
              <a:t>kurzy v angličtině i studentům ze </a:t>
            </a:r>
            <a:r>
              <a:rPr lang="cs-CZ" sz="1800" dirty="0" smtClean="0">
                <a:solidFill>
                  <a:srgbClr val="626262"/>
                </a:solidFill>
              </a:rPr>
              <a:t>zahraničí. </a:t>
            </a:r>
            <a:r>
              <a:rPr lang="cs-CZ" sz="1800" dirty="0">
                <a:solidFill>
                  <a:srgbClr val="626262"/>
                </a:solidFill>
              </a:rPr>
              <a:t>Fakulta spolupracuje s univerzitami </a:t>
            </a:r>
            <a:r>
              <a:rPr lang="cs-CZ" sz="1800" dirty="0" smtClean="0">
                <a:solidFill>
                  <a:srgbClr val="626262"/>
                </a:solidFill>
              </a:rPr>
              <a:t/>
            </a:r>
            <a:br>
              <a:rPr lang="cs-CZ" sz="1800" dirty="0" smtClean="0">
                <a:solidFill>
                  <a:srgbClr val="626262"/>
                </a:solidFill>
              </a:rPr>
            </a:br>
            <a:r>
              <a:rPr lang="cs-CZ" sz="1800" dirty="0" smtClean="0">
                <a:solidFill>
                  <a:srgbClr val="626262"/>
                </a:solidFill>
              </a:rPr>
              <a:t>a </a:t>
            </a:r>
            <a:r>
              <a:rPr lang="cs-CZ" sz="1800" dirty="0">
                <a:solidFill>
                  <a:srgbClr val="626262"/>
                </a:solidFill>
              </a:rPr>
              <a:t>vědeckými pracovišti z celého světa.</a:t>
            </a:r>
          </a:p>
          <a:p>
            <a:pPr marL="0" indent="0" algn="just">
              <a:buNone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7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7" y="476671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2952328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Kvalitní výuka</a:t>
            </a:r>
          </a:p>
        </p:txBody>
      </p:sp>
      <p:pic>
        <p:nvPicPr>
          <p:cNvPr id="11" name="Picture 4" descr="C:\Users\saradinm\Desktop\2015-09-09 srd PřF Letní škola matematiky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1" y="2708920"/>
            <a:ext cx="2227352" cy="167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aradinm\Desktop\mat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4" y="4653136"/>
            <a:ext cx="2178712" cy="16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saradinm\Desktop\2012_chemicka_olympiada_Pr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89" y="858443"/>
            <a:ext cx="2333817" cy="167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saradinm\Desktop\FOTKY srd\IMG_1263_crop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89" y="2780928"/>
            <a:ext cx="2368571" cy="16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2634459" y="1988841"/>
            <a:ext cx="3521717" cy="43418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200" b="1" dirty="0" smtClean="0">
                <a:solidFill>
                  <a:srgbClr val="ED771F"/>
                </a:solidFill>
              </a:rPr>
              <a:t>Bakalářské, magisterské </a:t>
            </a:r>
            <a:br>
              <a:rPr lang="cs-CZ" sz="2200" b="1" dirty="0" smtClean="0">
                <a:solidFill>
                  <a:srgbClr val="ED771F"/>
                </a:solidFill>
              </a:rPr>
            </a:br>
            <a:r>
              <a:rPr lang="cs-CZ" sz="2200" b="1" dirty="0" smtClean="0">
                <a:solidFill>
                  <a:srgbClr val="ED771F"/>
                </a:solidFill>
              </a:rPr>
              <a:t>i doktorské studijní obory </a:t>
            </a:r>
            <a:br>
              <a:rPr lang="cs-CZ" sz="2200" b="1" dirty="0" smtClean="0">
                <a:solidFill>
                  <a:srgbClr val="ED771F"/>
                </a:solidFill>
              </a:rPr>
            </a:br>
            <a:r>
              <a:rPr lang="cs-CZ" sz="2200" b="1" dirty="0" smtClean="0">
                <a:solidFill>
                  <a:srgbClr val="ED771F"/>
                </a:solidFill>
              </a:rPr>
              <a:t>v různých odvětvích</a:t>
            </a:r>
          </a:p>
          <a:p>
            <a:pPr marL="0" indent="0" algn="ctr">
              <a:buNone/>
            </a:pPr>
            <a:endParaRPr lang="cs-CZ" sz="900" b="1" dirty="0" smtClean="0">
              <a:solidFill>
                <a:srgbClr val="ED771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200" dirty="0" smtClean="0">
                <a:solidFill>
                  <a:srgbClr val="626262"/>
                </a:solidFill>
              </a:rPr>
              <a:t>matematiky a informatiky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200" dirty="0" smtClean="0">
                <a:solidFill>
                  <a:srgbClr val="626262"/>
                </a:solidFill>
              </a:rPr>
              <a:t>fyziky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200" dirty="0">
                <a:solidFill>
                  <a:srgbClr val="626262"/>
                </a:solidFill>
              </a:rPr>
              <a:t>c</a:t>
            </a:r>
            <a:r>
              <a:rPr lang="cs-CZ" sz="2200" dirty="0" smtClean="0">
                <a:solidFill>
                  <a:srgbClr val="626262"/>
                </a:solidFill>
              </a:rPr>
              <a:t>hemie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200" dirty="0">
                <a:solidFill>
                  <a:srgbClr val="626262"/>
                </a:solidFill>
              </a:rPr>
              <a:t>b</a:t>
            </a:r>
            <a:r>
              <a:rPr lang="cs-CZ" sz="2200" dirty="0" smtClean="0">
                <a:solidFill>
                  <a:srgbClr val="626262"/>
                </a:solidFill>
              </a:rPr>
              <a:t>iologie a ekologie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200" dirty="0">
                <a:solidFill>
                  <a:srgbClr val="626262"/>
                </a:solidFill>
              </a:rPr>
              <a:t>v</a:t>
            </a:r>
            <a:r>
              <a:rPr lang="cs-CZ" sz="2200" dirty="0" smtClean="0">
                <a:solidFill>
                  <a:srgbClr val="626262"/>
                </a:solidFill>
              </a:rPr>
              <a:t>ěd o Zemi</a:t>
            </a:r>
          </a:p>
          <a:p>
            <a:pPr marL="0" indent="0" algn="ctr">
              <a:buNone/>
            </a:pPr>
            <a:endParaRPr lang="cs-CZ" sz="1200" dirty="0">
              <a:solidFill>
                <a:srgbClr val="626262"/>
              </a:solidFill>
            </a:endParaRPr>
          </a:p>
          <a:p>
            <a:pPr marL="0" indent="0" algn="ctr">
              <a:buNone/>
            </a:pPr>
            <a:endParaRPr lang="cs-CZ" sz="2200" dirty="0" smtClean="0">
              <a:solidFill>
                <a:srgbClr val="626262"/>
              </a:solidFill>
            </a:endParaRPr>
          </a:p>
          <a:p>
            <a:pPr marL="0" indent="0" algn="ctr">
              <a:buNone/>
            </a:pPr>
            <a:r>
              <a:rPr lang="cs-CZ" sz="2200" dirty="0" smtClean="0">
                <a:solidFill>
                  <a:srgbClr val="626262"/>
                </a:solidFill>
              </a:rPr>
              <a:t>33 studijních programů </a:t>
            </a:r>
            <a:br>
              <a:rPr lang="cs-CZ" sz="2200" dirty="0" smtClean="0">
                <a:solidFill>
                  <a:srgbClr val="626262"/>
                </a:solidFill>
              </a:rPr>
            </a:br>
            <a:r>
              <a:rPr lang="cs-CZ" sz="2200" dirty="0" smtClean="0">
                <a:solidFill>
                  <a:srgbClr val="626262"/>
                </a:solidFill>
              </a:rPr>
              <a:t>se 113 studijními obory</a:t>
            </a:r>
            <a:endParaRPr lang="cs-CZ" sz="2200" dirty="0">
              <a:solidFill>
                <a:srgbClr val="62626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89" y="4709054"/>
            <a:ext cx="2415898" cy="162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7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7797" y="1340768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Matematika a informatika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71232" y="2204695"/>
            <a:ext cx="7560000" cy="389866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>
                <a:solidFill>
                  <a:srgbClr val="626262"/>
                </a:solidFill>
              </a:rPr>
              <a:t>Studium lineárních regresních modelů a statistická analýza kompozičních </a:t>
            </a:r>
            <a:r>
              <a:rPr lang="cs-CZ" altLang="cs-CZ" dirty="0" smtClean="0">
                <a:solidFill>
                  <a:srgbClr val="626262"/>
                </a:solidFill>
              </a:rPr>
              <a:t>dat</a:t>
            </a:r>
            <a:endParaRPr lang="cs-CZ" altLang="cs-CZ" dirty="0">
              <a:solidFill>
                <a:srgbClr val="626262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>
                <a:solidFill>
                  <a:srgbClr val="626262"/>
                </a:solidFill>
              </a:rPr>
              <a:t>Matematické modely nelineárních dynamik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26262"/>
                </a:solidFill>
              </a:rPr>
              <a:t>Fuzzy </a:t>
            </a:r>
            <a:r>
              <a:rPr lang="cs-CZ" altLang="cs-CZ" dirty="0">
                <a:solidFill>
                  <a:srgbClr val="626262"/>
                </a:solidFill>
              </a:rPr>
              <a:t>metody vícekriteriálního hodnocení a rozhodování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26262"/>
                </a:solidFill>
              </a:rPr>
              <a:t>Algebraické </a:t>
            </a:r>
            <a:r>
              <a:rPr lang="cs-CZ" altLang="cs-CZ" dirty="0">
                <a:solidFill>
                  <a:srgbClr val="626262"/>
                </a:solidFill>
              </a:rPr>
              <a:t>struktury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>
                <a:solidFill>
                  <a:srgbClr val="626262"/>
                </a:solidFill>
              </a:rPr>
              <a:t>Didaktika matematiky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26262"/>
                </a:solidFill>
              </a:rPr>
              <a:t>Geometrie</a:t>
            </a:r>
            <a:endParaRPr lang="cs-CZ" altLang="cs-CZ" dirty="0">
              <a:solidFill>
                <a:srgbClr val="626262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26262"/>
                </a:solidFill>
              </a:rPr>
              <a:t>Informatika</a:t>
            </a:r>
          </a:p>
          <a:p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535799" cy="17365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51" y="358218"/>
            <a:ext cx="2514445" cy="173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50485"/>
            <a:ext cx="2078562" cy="138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83568" y="1486395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Fyzika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755576" y="2375416"/>
            <a:ext cx="7560840" cy="3717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Kvantový přenos a zpracování informace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Moderní měřicí systémy v aplikované fyzice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Didaktika fyziky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Experimentální kvantová a nelineární optika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Velké mezinárodní kolaborace na poli částicové fyziky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Studium tvorby lidského hlasu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Interakce biologicky aktivních látek s </a:t>
            </a:r>
            <a:r>
              <a:rPr lang="cs-CZ" altLang="cs-CZ" sz="2000" dirty="0" err="1">
                <a:solidFill>
                  <a:srgbClr val="626262"/>
                </a:solidFill>
              </a:rPr>
              <a:t>biomakromolekulami</a:t>
            </a:r>
            <a:endParaRPr lang="cs-CZ" altLang="cs-CZ" sz="2000" dirty="0">
              <a:solidFill>
                <a:srgbClr val="62626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Studium reaktivních forem kyslíku v biologických systémech</a:t>
            </a:r>
          </a:p>
          <a:p>
            <a:pPr marL="0" indent="0">
              <a:buNone/>
            </a:pPr>
            <a:endParaRPr lang="cs-CZ" dirty="0">
              <a:solidFill>
                <a:srgbClr val="6B6B6B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15" y="476672"/>
            <a:ext cx="2880320" cy="2028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Chemie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15590" y="1928103"/>
            <a:ext cx="7560000" cy="389866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err="1" smtClean="0">
                <a:solidFill>
                  <a:srgbClr val="6B6B6B"/>
                </a:solidFill>
              </a:rPr>
              <a:t>Nanomateriály</a:t>
            </a:r>
            <a:r>
              <a:rPr lang="cs-CZ" altLang="cs-CZ" dirty="0" smtClean="0">
                <a:solidFill>
                  <a:srgbClr val="6B6B6B"/>
                </a:solidFill>
              </a:rPr>
              <a:t> ve fyzikální chemii – svět malých rozměrů a velkých možností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err="1" smtClean="0">
                <a:solidFill>
                  <a:srgbClr val="6B6B6B"/>
                </a:solidFill>
              </a:rPr>
              <a:t>Biomakromolekuly</a:t>
            </a:r>
            <a:r>
              <a:rPr lang="cs-CZ" altLang="cs-CZ" dirty="0" smtClean="0">
                <a:solidFill>
                  <a:srgbClr val="6B6B6B"/>
                </a:solidFill>
              </a:rPr>
              <a:t> pod drobnohledem výpočetní chemie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Moderní </a:t>
            </a:r>
            <a:r>
              <a:rPr lang="cs-CZ" altLang="cs-CZ" dirty="0">
                <a:solidFill>
                  <a:srgbClr val="6B6B6B"/>
                </a:solidFill>
              </a:rPr>
              <a:t>analytická </a:t>
            </a:r>
            <a:r>
              <a:rPr lang="cs-CZ" altLang="cs-CZ" dirty="0" smtClean="0">
                <a:solidFill>
                  <a:srgbClr val="6B6B6B"/>
                </a:solidFill>
              </a:rPr>
              <a:t>chemie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Vývoj biologicky aktivních sloučenin s </a:t>
            </a:r>
            <a:r>
              <a:rPr lang="cs-CZ" altLang="cs-CZ" dirty="0" err="1" smtClean="0">
                <a:solidFill>
                  <a:srgbClr val="6B6B6B"/>
                </a:solidFill>
              </a:rPr>
              <a:t>protinádorovým</a:t>
            </a:r>
            <a:r>
              <a:rPr lang="cs-CZ" altLang="cs-CZ" dirty="0" smtClean="0">
                <a:solidFill>
                  <a:srgbClr val="6B6B6B"/>
                </a:solidFill>
              </a:rPr>
              <a:t> účinkem</a:t>
            </a:r>
            <a:endParaRPr lang="cs-CZ" altLang="cs-CZ" dirty="0">
              <a:solidFill>
                <a:srgbClr val="6B6B6B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Příprava a studium nových materiálů se zajímavými magnetickými vlastnostmi</a:t>
            </a:r>
            <a:endParaRPr lang="cs-CZ" altLang="cs-CZ" dirty="0">
              <a:solidFill>
                <a:srgbClr val="6B6B6B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Imobilizace </a:t>
            </a:r>
            <a:r>
              <a:rPr lang="cs-CZ" altLang="cs-CZ" dirty="0" err="1" smtClean="0">
                <a:solidFill>
                  <a:srgbClr val="6B6B6B"/>
                </a:solidFill>
              </a:rPr>
              <a:t>bioaktivních</a:t>
            </a:r>
            <a:r>
              <a:rPr lang="cs-CZ" altLang="cs-CZ" dirty="0" smtClean="0">
                <a:solidFill>
                  <a:srgbClr val="6B6B6B"/>
                </a:solidFill>
              </a:rPr>
              <a:t> látek – využití magnetických </a:t>
            </a:r>
            <a:r>
              <a:rPr lang="cs-CZ" altLang="cs-CZ" dirty="0" err="1" smtClean="0">
                <a:solidFill>
                  <a:srgbClr val="6B6B6B"/>
                </a:solidFill>
              </a:rPr>
              <a:t>nanočástic</a:t>
            </a:r>
            <a:r>
              <a:rPr lang="cs-CZ" altLang="cs-CZ" dirty="0" smtClean="0">
                <a:solidFill>
                  <a:srgbClr val="6B6B6B"/>
                </a:solidFill>
              </a:rPr>
              <a:t> </a:t>
            </a:r>
            <a:endParaRPr lang="cs-CZ" altLang="cs-CZ" dirty="0">
              <a:solidFill>
                <a:srgbClr val="6B6B6B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Studium obranných mechanismů rostlin </a:t>
            </a:r>
            <a:endParaRPr lang="cs-CZ" altLang="cs-CZ" dirty="0">
              <a:solidFill>
                <a:srgbClr val="6B6B6B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Studium rostlinných hormonů</a:t>
            </a:r>
            <a:endParaRPr lang="cs-CZ" altLang="cs-CZ" dirty="0">
              <a:solidFill>
                <a:srgbClr val="6B6B6B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>
                <a:solidFill>
                  <a:srgbClr val="6B6B6B"/>
                </a:solidFill>
              </a:rPr>
              <a:t>Biochemie </a:t>
            </a:r>
            <a:r>
              <a:rPr lang="cs-CZ" altLang="cs-CZ" dirty="0" smtClean="0">
                <a:solidFill>
                  <a:srgbClr val="6B6B6B"/>
                </a:solidFill>
              </a:rPr>
              <a:t>proteinů</a:t>
            </a:r>
          </a:p>
          <a:p>
            <a:endParaRPr lang="cs-CZ" dirty="0">
              <a:solidFill>
                <a:srgbClr val="6B6B6B"/>
              </a:solidFill>
            </a:endParaRPr>
          </a:p>
        </p:txBody>
      </p:sp>
      <p:pic>
        <p:nvPicPr>
          <p:cNvPr id="8" name="Picture 2" descr="C:\Users\saradinm\Desktop\FOTKY srd\RCPTM\ilustračka RCPTM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31543"/>
            <a:ext cx="2777871" cy="18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Biologie a ekologie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95678" y="2143575"/>
            <a:ext cx="7560000" cy="41353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200" dirty="0" smtClean="0">
                <a:solidFill>
                  <a:srgbClr val="6B6B6B"/>
                </a:solidFill>
              </a:rPr>
              <a:t>Rostlinné hormony jako léčiva, kosmetika i růstové regulátory</a:t>
            </a:r>
            <a:endParaRPr lang="cs-CZ" altLang="cs-CZ" sz="2200" dirty="0">
              <a:solidFill>
                <a:srgbClr val="6B6B6B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200" dirty="0" smtClean="0">
                <a:solidFill>
                  <a:srgbClr val="6B6B6B"/>
                </a:solidFill>
              </a:rPr>
              <a:t>Fytopatologie, mikrobiologie a genové zdroje rostlin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endParaRPr lang="cs-CZ" altLang="cs-CZ" dirty="0" smtClean="0">
              <a:solidFill>
                <a:srgbClr val="6B6B6B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endParaRPr lang="cs-CZ" altLang="cs-CZ" dirty="0" smtClean="0">
              <a:solidFill>
                <a:srgbClr val="6B6B6B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endParaRPr lang="cs-CZ" altLang="cs-CZ" dirty="0" smtClean="0">
              <a:solidFill>
                <a:srgbClr val="6B6B6B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endParaRPr lang="cs-CZ" altLang="cs-CZ" dirty="0">
              <a:solidFill>
                <a:srgbClr val="6B6B6B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200" dirty="0" smtClean="0">
                <a:solidFill>
                  <a:srgbClr val="626262"/>
                </a:solidFill>
              </a:rPr>
              <a:t>Biosystematika a ekologie vyšších rostlin a algologická laboratoř</a:t>
            </a:r>
            <a:endParaRPr lang="cs-CZ" altLang="cs-CZ" sz="2200" dirty="0">
              <a:solidFill>
                <a:srgbClr val="62626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200" dirty="0" smtClean="0">
                <a:solidFill>
                  <a:srgbClr val="626262"/>
                </a:solidFill>
              </a:rPr>
              <a:t>Aplikovaná botanika a genetika rostlin</a:t>
            </a:r>
            <a:endParaRPr lang="cs-CZ" altLang="cs-CZ" sz="2200" dirty="0">
              <a:solidFill>
                <a:srgbClr val="62626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200" dirty="0" smtClean="0">
                <a:solidFill>
                  <a:srgbClr val="626262"/>
                </a:solidFill>
              </a:rPr>
              <a:t>Ekologie, ochrana přírody a životního prostředí</a:t>
            </a:r>
            <a:endParaRPr lang="cs-CZ" altLang="cs-CZ" sz="2200" dirty="0">
              <a:solidFill>
                <a:srgbClr val="626262"/>
              </a:solidFill>
            </a:endParaRPr>
          </a:p>
        </p:txBody>
      </p:sp>
      <p:pic>
        <p:nvPicPr>
          <p:cNvPr id="8" name="Picture 3" descr="C:\Users\saradinm\Desktop\FOTKY srd\pták 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" y="3084575"/>
            <a:ext cx="2365201" cy="17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aradinm\Desktop\FOTKY srd\P1010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15" y="3084574"/>
            <a:ext cx="2286428" cy="17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radinm\Desktop\FOTKY srd\huseníč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28" y="3079087"/>
            <a:ext cx="2295487" cy="17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Vědy o Zemi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9313" y="1916831"/>
            <a:ext cx="7839111" cy="3005421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Mapování krajiny a jejích složek   v současnosti a minulosti</a:t>
            </a:r>
            <a:endParaRPr lang="cs-CZ" altLang="cs-CZ" sz="1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Výzkum prostorové organizace urbánních systémů</a:t>
            </a:r>
            <a:endParaRPr lang="cs-CZ" altLang="cs-CZ" sz="1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Studium klimatu</a:t>
            </a:r>
            <a:endParaRPr lang="cs-CZ" altLang="cs-CZ" sz="1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Výzkum čtení mapy pomocí technologie sledování pohybu očí</a:t>
            </a:r>
            <a:endParaRPr lang="cs-CZ" altLang="cs-CZ" sz="1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Bezkontaktní monitoring krajiny</a:t>
            </a:r>
            <a:endParaRPr lang="cs-CZ" altLang="cs-CZ" sz="1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Prostorové modelování geografických jevů v GIS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Rozvojová studia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Genetická mineralogie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Studium osudu antropogenních polutantů v prostředí a sedimentární archívy historické kontaminace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Mobilizace arzenu v geologickém prostředí a jeho dopad na dostupnost vody v rozvojových zemích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2" y="4922253"/>
            <a:ext cx="2484026" cy="176467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811"/>
            <a:ext cx="2501202" cy="18171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931832"/>
            <a:ext cx="2446769" cy="17312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pic>
        <p:nvPicPr>
          <p:cNvPr id="4" name="Picture 4" descr="C:\Users\saradinm\Desktop\foto budova Př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74098"/>
            <a:ext cx="4762856" cy="30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124799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ED771F"/>
                </a:solidFill>
              </a:rPr>
              <a:t>Studuj Přírodu! </a:t>
            </a:r>
            <a:endParaRPr lang="cs-CZ" sz="4000" b="1" dirty="0">
              <a:solidFill>
                <a:srgbClr val="ED771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43608" y="565282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hlinkClick r:id="rId4"/>
              </a:rPr>
              <a:t>www.studujprf.upol.cz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134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39552" y="1326768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Špičková věda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4304634" cy="39842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sz="1650" dirty="0">
                <a:solidFill>
                  <a:srgbClr val="6B6B6B"/>
                </a:solidFill>
              </a:rPr>
              <a:t>J</a:t>
            </a:r>
            <a:r>
              <a:rPr lang="cs-CZ" sz="1650" dirty="0" smtClean="0">
                <a:solidFill>
                  <a:srgbClr val="6B6B6B"/>
                </a:solidFill>
              </a:rPr>
              <a:t>sme </a:t>
            </a:r>
            <a:r>
              <a:rPr lang="cs-CZ" sz="1650" dirty="0">
                <a:solidFill>
                  <a:srgbClr val="6B6B6B"/>
                </a:solidFill>
              </a:rPr>
              <a:t>výzkumně zaměřená fakulta </a:t>
            </a:r>
            <a:r>
              <a:rPr lang="cs-CZ" sz="1650" dirty="0" smtClean="0">
                <a:solidFill>
                  <a:srgbClr val="6B6B6B"/>
                </a:solidFill>
              </a:rPr>
              <a:t>  se </a:t>
            </a:r>
            <a:r>
              <a:rPr lang="cs-CZ" sz="1650" dirty="0">
                <a:solidFill>
                  <a:srgbClr val="6B6B6B"/>
                </a:solidFill>
              </a:rPr>
              <a:t>špičkovým zázemím a nejmodernějším </a:t>
            </a:r>
            <a:r>
              <a:rPr lang="cs-CZ" sz="1650" dirty="0" smtClean="0">
                <a:solidFill>
                  <a:srgbClr val="6B6B6B"/>
                </a:solidFill>
              </a:rPr>
              <a:t>vybavením.</a:t>
            </a:r>
            <a:endParaRPr lang="cs-CZ" sz="1650" dirty="0">
              <a:solidFill>
                <a:srgbClr val="6B6B6B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sz="1650" dirty="0">
                <a:solidFill>
                  <a:srgbClr val="6B6B6B"/>
                </a:solidFill>
              </a:rPr>
              <a:t>V</a:t>
            </a:r>
            <a:r>
              <a:rPr lang="cs-CZ" sz="1650" dirty="0" smtClean="0">
                <a:solidFill>
                  <a:srgbClr val="6B6B6B"/>
                </a:solidFill>
              </a:rPr>
              <a:t>ynikajících </a:t>
            </a:r>
            <a:r>
              <a:rPr lang="cs-CZ" sz="1650" dirty="0">
                <a:solidFill>
                  <a:srgbClr val="6B6B6B"/>
                </a:solidFill>
              </a:rPr>
              <a:t>úspěchů dosahují zejména naši chemici, fyzici, biologové či </a:t>
            </a:r>
            <a:r>
              <a:rPr lang="cs-CZ" sz="1650" dirty="0" smtClean="0">
                <a:solidFill>
                  <a:srgbClr val="6B6B6B"/>
                </a:solidFill>
              </a:rPr>
              <a:t>informatici.</a:t>
            </a:r>
            <a:endParaRPr lang="cs-CZ" sz="1650" dirty="0">
              <a:solidFill>
                <a:srgbClr val="6B6B6B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sz="1650" dirty="0">
                <a:solidFill>
                  <a:srgbClr val="6B6B6B"/>
                </a:solidFill>
              </a:rPr>
              <a:t>V</a:t>
            </a:r>
            <a:r>
              <a:rPr lang="cs-CZ" sz="1650" dirty="0" smtClean="0">
                <a:solidFill>
                  <a:srgbClr val="6B6B6B"/>
                </a:solidFill>
              </a:rPr>
              <a:t>ědci </a:t>
            </a:r>
            <a:r>
              <a:rPr lang="cs-CZ" sz="1650" dirty="0">
                <a:solidFill>
                  <a:srgbClr val="6B6B6B"/>
                </a:solidFill>
              </a:rPr>
              <a:t>z přírodovědecké fakulty se mohou pochlubit řadou publikací </a:t>
            </a:r>
            <a:r>
              <a:rPr lang="cs-CZ" sz="1650" dirty="0" smtClean="0">
                <a:solidFill>
                  <a:srgbClr val="6B6B6B"/>
                </a:solidFill>
              </a:rPr>
              <a:t>      v </a:t>
            </a:r>
            <a:r>
              <a:rPr lang="cs-CZ" sz="1650" dirty="0">
                <a:solidFill>
                  <a:srgbClr val="6B6B6B"/>
                </a:solidFill>
              </a:rPr>
              <a:t>prestižních mezinárodních vědeckých časopisech včetně </a:t>
            </a:r>
            <a:r>
              <a:rPr lang="cs-CZ" sz="1650" dirty="0" smtClean="0">
                <a:solidFill>
                  <a:srgbClr val="6B6B6B"/>
                </a:solidFill>
              </a:rPr>
              <a:t>  </a:t>
            </a:r>
            <a:r>
              <a:rPr lang="cs-CZ" sz="1650" dirty="0" err="1" smtClean="0">
                <a:solidFill>
                  <a:srgbClr val="6B6B6B"/>
                </a:solidFill>
              </a:rPr>
              <a:t>Nature</a:t>
            </a:r>
            <a:r>
              <a:rPr lang="cs-CZ" sz="1650" dirty="0" smtClean="0">
                <a:solidFill>
                  <a:srgbClr val="6B6B6B"/>
                </a:solidFill>
              </a:rPr>
              <a:t> </a:t>
            </a:r>
            <a:r>
              <a:rPr lang="cs-CZ" sz="1650" dirty="0">
                <a:solidFill>
                  <a:srgbClr val="6B6B6B"/>
                </a:solidFill>
              </a:rPr>
              <a:t>či </a:t>
            </a:r>
            <a:r>
              <a:rPr lang="cs-CZ" sz="1650" dirty="0" err="1">
                <a:solidFill>
                  <a:srgbClr val="6B6B6B"/>
                </a:solidFill>
              </a:rPr>
              <a:t>Chemical</a:t>
            </a:r>
            <a:r>
              <a:rPr lang="cs-CZ" sz="1650" dirty="0">
                <a:solidFill>
                  <a:srgbClr val="6B6B6B"/>
                </a:solidFill>
              </a:rPr>
              <a:t> </a:t>
            </a:r>
            <a:r>
              <a:rPr lang="cs-CZ" sz="1650" dirty="0" err="1" smtClean="0">
                <a:solidFill>
                  <a:srgbClr val="6B6B6B"/>
                </a:solidFill>
              </a:rPr>
              <a:t>Review</a:t>
            </a:r>
            <a:r>
              <a:rPr lang="cs-CZ" sz="1650" dirty="0" smtClean="0">
                <a:solidFill>
                  <a:srgbClr val="6B6B6B"/>
                </a:solidFill>
              </a:rPr>
              <a:t>.</a:t>
            </a:r>
            <a:endParaRPr lang="cs-CZ" sz="1650" dirty="0">
              <a:solidFill>
                <a:srgbClr val="6B6B6B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sz="1650" dirty="0">
                <a:solidFill>
                  <a:srgbClr val="6B6B6B"/>
                </a:solidFill>
              </a:rPr>
              <a:t>S</a:t>
            </a:r>
            <a:r>
              <a:rPr lang="cs-CZ" sz="1650" dirty="0" smtClean="0">
                <a:solidFill>
                  <a:srgbClr val="6B6B6B"/>
                </a:solidFill>
              </a:rPr>
              <a:t>amozřejmostí </a:t>
            </a:r>
            <a:r>
              <a:rPr lang="cs-CZ" sz="1650" dirty="0">
                <a:solidFill>
                  <a:srgbClr val="6B6B6B"/>
                </a:solidFill>
              </a:rPr>
              <a:t>je </a:t>
            </a:r>
            <a:r>
              <a:rPr lang="cs-CZ" sz="1650" dirty="0" smtClean="0">
                <a:solidFill>
                  <a:srgbClr val="6B6B6B"/>
                </a:solidFill>
              </a:rPr>
              <a:t>zapojení do </a:t>
            </a:r>
            <a:r>
              <a:rPr lang="cs-CZ" sz="1650" dirty="0">
                <a:solidFill>
                  <a:srgbClr val="6B6B6B"/>
                </a:solidFill>
              </a:rPr>
              <a:t>mezinárodních projektů, spolupracujeme se zahraničními odborníky například z USA, Japonska, Izraele, Rakouska, Německa a dalších </a:t>
            </a:r>
            <a:r>
              <a:rPr lang="cs-CZ" sz="1650" dirty="0" smtClean="0">
                <a:solidFill>
                  <a:srgbClr val="6B6B6B"/>
                </a:solidFill>
              </a:rPr>
              <a:t>zemí. </a:t>
            </a:r>
            <a:endParaRPr lang="cs-CZ" sz="1650" dirty="0">
              <a:solidFill>
                <a:srgbClr val="6B6B6B"/>
              </a:solidFill>
            </a:endParaRPr>
          </a:p>
          <a:p>
            <a:endParaRPr lang="cs-CZ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2" descr="C:\Users\saradinm\Desktop\rcptm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57" y="1700808"/>
            <a:ext cx="3866728" cy="41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73286" y="1196127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Vědecká centra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555394" y="1988840"/>
            <a:ext cx="7560000" cy="22501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>
                <a:solidFill>
                  <a:srgbClr val="ED771F"/>
                </a:solidFill>
              </a:rPr>
              <a:t>Regionální centrum pokročilých technologií a </a:t>
            </a:r>
            <a:r>
              <a:rPr lang="cs-CZ" altLang="cs-CZ" sz="2000" b="1" dirty="0" smtClean="0">
                <a:solidFill>
                  <a:srgbClr val="ED771F"/>
                </a:solidFill>
              </a:rPr>
              <a:t>materiálů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1800" dirty="0" smtClean="0">
                <a:solidFill>
                  <a:srgbClr val="6B6B6B"/>
                </a:solidFill>
              </a:rPr>
              <a:t>Vědecké </a:t>
            </a:r>
            <a:r>
              <a:rPr lang="cs-CZ" altLang="cs-CZ" sz="1800" dirty="0">
                <a:solidFill>
                  <a:srgbClr val="6B6B6B"/>
                </a:solidFill>
              </a:rPr>
              <a:t>centrum se věnuje zejména vývoji </a:t>
            </a:r>
            <a:r>
              <a:rPr lang="cs-CZ" altLang="cs-CZ" sz="1800" dirty="0" err="1" smtClean="0">
                <a:solidFill>
                  <a:srgbClr val="6B6B6B"/>
                </a:solidFill>
              </a:rPr>
              <a:t>nanomateriálů</a:t>
            </a:r>
            <a:r>
              <a:rPr lang="cs-CZ" altLang="cs-CZ" sz="1800" dirty="0" smtClean="0">
                <a:solidFill>
                  <a:srgbClr val="6B6B6B"/>
                </a:solidFill>
              </a:rPr>
              <a:t> a nových technologií, </a:t>
            </a:r>
            <a:r>
              <a:rPr lang="cs-CZ" altLang="cs-CZ" sz="1800" dirty="0">
                <a:solidFill>
                  <a:srgbClr val="6B6B6B"/>
                </a:solidFill>
              </a:rPr>
              <a:t>které mohou najít uplatnění v medicíně, biotechnologiích, potravinářství či při ochraně životního prostředí. </a:t>
            </a:r>
            <a:endParaRPr lang="cs-CZ" altLang="cs-CZ" sz="1800" dirty="0" smtClean="0">
              <a:solidFill>
                <a:srgbClr val="6B6B6B"/>
              </a:solidFill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1000" dirty="0">
              <a:solidFill>
                <a:srgbClr val="6B6B6B"/>
              </a:solidFill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1800" dirty="0">
                <a:solidFill>
                  <a:srgbClr val="6B6B6B"/>
                </a:solidFill>
              </a:rPr>
              <a:t>Výborných výsledků dosahují i zdejší optici, kteří nahlížejí do světa fotonů  kvantového zpracování informací a pronikají </a:t>
            </a:r>
            <a:r>
              <a:rPr lang="cs-CZ" altLang="cs-CZ" sz="1800" dirty="0" smtClean="0">
                <a:solidFill>
                  <a:srgbClr val="6B6B6B"/>
                </a:solidFill>
              </a:rPr>
              <a:t>do </a:t>
            </a:r>
            <a:r>
              <a:rPr lang="cs-CZ" altLang="cs-CZ" sz="1800" dirty="0">
                <a:solidFill>
                  <a:srgbClr val="6B6B6B"/>
                </a:solidFill>
              </a:rPr>
              <a:t>tajů vesmíru a kosmického záření.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GB" alt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defRPr/>
            </a:pP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C:\Users\saradinm\Desktop\FOTKY srd\RCPTM_2013_full_resolution\RCPTM_2013_full resolution\IMG_01_10_2013_03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1134"/>
            <a:ext cx="3390215" cy="226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aradinm\Desktop\FOTKY srd\RCPTM\RCPTM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61134"/>
            <a:ext cx="3406664" cy="21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80125" y="1412776"/>
            <a:ext cx="8151223" cy="574560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rgbClr val="ED771F"/>
                </a:solidFill>
                <a:ea typeface="+mn-ea"/>
              </a:rPr>
              <a:t>Centrum regionu Haná pro biotechnologický a zemědělský výzkum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51520" y="2363732"/>
            <a:ext cx="5721406" cy="338437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cs-CZ" alt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cs-CZ" altLang="cs-CZ" dirty="0" smtClean="0">
                <a:solidFill>
                  <a:srgbClr val="626262"/>
                </a:solidFill>
              </a:rPr>
              <a:t>Společné </a:t>
            </a:r>
            <a:r>
              <a:rPr lang="cs-CZ" altLang="cs-CZ" dirty="0">
                <a:solidFill>
                  <a:srgbClr val="626262"/>
                </a:solidFill>
              </a:rPr>
              <a:t>pracoviště Univerzity </a:t>
            </a:r>
            <a:r>
              <a:rPr lang="cs-CZ" altLang="cs-CZ" dirty="0" smtClean="0">
                <a:solidFill>
                  <a:srgbClr val="626262"/>
                </a:solidFill>
              </a:rPr>
              <a:t>Palackého, Ústavu </a:t>
            </a:r>
            <a:r>
              <a:rPr lang="cs-CZ" altLang="cs-CZ" dirty="0">
                <a:solidFill>
                  <a:srgbClr val="626262"/>
                </a:solidFill>
              </a:rPr>
              <a:t>experimentální </a:t>
            </a:r>
            <a:r>
              <a:rPr lang="cs-CZ" altLang="cs-CZ" dirty="0" smtClean="0">
                <a:solidFill>
                  <a:srgbClr val="626262"/>
                </a:solidFill>
              </a:rPr>
              <a:t>botaniky </a:t>
            </a:r>
            <a:r>
              <a:rPr lang="cs-CZ" altLang="cs-CZ" dirty="0">
                <a:solidFill>
                  <a:srgbClr val="626262"/>
                </a:solidFill>
              </a:rPr>
              <a:t>Akademie věd ČR </a:t>
            </a:r>
            <a:r>
              <a:rPr lang="cs-CZ" altLang="cs-CZ" dirty="0" smtClean="0">
                <a:solidFill>
                  <a:srgbClr val="626262"/>
                </a:solidFill>
              </a:rPr>
              <a:t/>
            </a:r>
            <a:br>
              <a:rPr lang="cs-CZ" altLang="cs-CZ" dirty="0" smtClean="0">
                <a:solidFill>
                  <a:srgbClr val="626262"/>
                </a:solidFill>
              </a:rPr>
            </a:br>
            <a:r>
              <a:rPr lang="cs-CZ" altLang="cs-CZ" dirty="0" smtClean="0">
                <a:solidFill>
                  <a:srgbClr val="626262"/>
                </a:solidFill>
              </a:rPr>
              <a:t>a </a:t>
            </a:r>
            <a:r>
              <a:rPr lang="cs-CZ" altLang="cs-CZ" dirty="0">
                <a:solidFill>
                  <a:srgbClr val="626262"/>
                </a:solidFill>
              </a:rPr>
              <a:t>Výzkumného ústavu rostlinné výroby</a:t>
            </a:r>
            <a:r>
              <a:rPr lang="cs-CZ" altLang="cs-CZ" dirty="0" smtClean="0">
                <a:solidFill>
                  <a:srgbClr val="626262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cs-CZ" altLang="cs-CZ" dirty="0" smtClean="0">
              <a:solidFill>
                <a:srgbClr val="626262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dirty="0">
                <a:solidFill>
                  <a:srgbClr val="626262"/>
                </a:solidFill>
              </a:rPr>
              <a:t>	</a:t>
            </a:r>
            <a:r>
              <a:rPr lang="cs-CZ" altLang="cs-CZ" dirty="0" smtClean="0">
                <a:solidFill>
                  <a:srgbClr val="626262"/>
                </a:solidFill>
              </a:rPr>
              <a:t>Zabývá se tím</a:t>
            </a:r>
            <a:r>
              <a:rPr lang="cs-CZ" altLang="cs-CZ" dirty="0">
                <a:solidFill>
                  <a:srgbClr val="626262"/>
                </a:solidFill>
              </a:rPr>
              <a:t>, </a:t>
            </a:r>
            <a:r>
              <a:rPr lang="cs-CZ" altLang="cs-CZ" dirty="0" smtClean="0">
                <a:solidFill>
                  <a:srgbClr val="626262"/>
                </a:solidFill>
              </a:rPr>
              <a:t>jak rostliny fungují, jaké látky produkují, jak tyto látky působí a jak je můžeme využít. Potřebujeme znát strukturu genomu zemědělských plodin, abychom mohli vyšlechtit plodiny s lepší odolností vůči chorobám </a:t>
            </a:r>
            <a:br>
              <a:rPr lang="cs-CZ" altLang="cs-CZ" dirty="0" smtClean="0">
                <a:solidFill>
                  <a:srgbClr val="626262"/>
                </a:solidFill>
              </a:rPr>
            </a:br>
            <a:r>
              <a:rPr lang="cs-CZ" altLang="cs-CZ" dirty="0" smtClean="0">
                <a:solidFill>
                  <a:srgbClr val="626262"/>
                </a:solidFill>
              </a:rPr>
              <a:t>a škůdcům, vyšší tolerancí vůči suchu a mrazu </a:t>
            </a:r>
            <a:br>
              <a:rPr lang="cs-CZ" altLang="cs-CZ" dirty="0" smtClean="0">
                <a:solidFill>
                  <a:srgbClr val="626262"/>
                </a:solidFill>
              </a:rPr>
            </a:br>
            <a:r>
              <a:rPr lang="cs-CZ" altLang="cs-CZ" dirty="0" smtClean="0">
                <a:solidFill>
                  <a:srgbClr val="626262"/>
                </a:solidFill>
              </a:rPr>
              <a:t>a s lepšími užitnými vlastnostmi.</a:t>
            </a:r>
            <a:endParaRPr lang="cs-CZ" dirty="0">
              <a:solidFill>
                <a:srgbClr val="626262"/>
              </a:solidFill>
            </a:endParaRPr>
          </a:p>
        </p:txBody>
      </p:sp>
      <p:pic>
        <p:nvPicPr>
          <p:cNvPr id="13" name="Picture 2" descr="C:\Users\saradinm\Desktop\FOTKY srd\CRH\CRH ilustrační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24" y="4055920"/>
            <a:ext cx="2495372" cy="18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475979" cy="185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71955" y="1573879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Absolventi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560" y="3284984"/>
            <a:ext cx="7779031" cy="3240361"/>
          </a:xfrm>
        </p:spPr>
        <p:txBody>
          <a:bodyPr>
            <a:normAutofit fontScale="92500"/>
          </a:bodyPr>
          <a:lstStyle/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rgbClr val="6B6B6B"/>
                </a:solidFill>
              </a:rPr>
              <a:t>V </a:t>
            </a:r>
            <a:r>
              <a:rPr lang="cs-CZ" dirty="0">
                <a:solidFill>
                  <a:srgbClr val="6B6B6B"/>
                </a:solidFill>
              </a:rPr>
              <a:t>posledních letech každoročně úspěšně absolvuje </a:t>
            </a:r>
            <a:r>
              <a:rPr lang="cs-CZ" dirty="0" smtClean="0">
                <a:solidFill>
                  <a:srgbClr val="6B6B6B"/>
                </a:solidFill>
              </a:rPr>
              <a:t>přírodovědeckou </a:t>
            </a:r>
            <a:r>
              <a:rPr lang="cs-CZ" dirty="0">
                <a:solidFill>
                  <a:srgbClr val="6B6B6B"/>
                </a:solidFill>
              </a:rPr>
              <a:t>fakultu </a:t>
            </a:r>
            <a:r>
              <a:rPr lang="cs-CZ" dirty="0" smtClean="0">
                <a:solidFill>
                  <a:srgbClr val="6B6B6B"/>
                </a:solidFill>
              </a:rPr>
              <a:t>přes </a:t>
            </a:r>
            <a:r>
              <a:rPr lang="cs-CZ" dirty="0">
                <a:solidFill>
                  <a:srgbClr val="6B6B6B"/>
                </a:solidFill>
              </a:rPr>
              <a:t>400 studentů bakalářského studia a přibližně 300 </a:t>
            </a:r>
            <a:r>
              <a:rPr lang="cs-CZ" dirty="0" smtClean="0">
                <a:solidFill>
                  <a:srgbClr val="6B6B6B"/>
                </a:solidFill>
              </a:rPr>
              <a:t>studentů </a:t>
            </a:r>
            <a:r>
              <a:rPr lang="cs-CZ" dirty="0">
                <a:solidFill>
                  <a:srgbClr val="6B6B6B"/>
                </a:solidFill>
              </a:rPr>
              <a:t>navazujícího studia </a:t>
            </a:r>
            <a:r>
              <a:rPr lang="cs-CZ" dirty="0" smtClean="0">
                <a:solidFill>
                  <a:srgbClr val="6B6B6B"/>
                </a:solidFill>
              </a:rPr>
              <a:t>magisterského</a:t>
            </a:r>
            <a:r>
              <a:rPr lang="cs-CZ" dirty="0">
                <a:solidFill>
                  <a:srgbClr val="6B6B6B"/>
                </a:solidFill>
              </a:rPr>
              <a:t>.</a:t>
            </a:r>
            <a:endParaRPr lang="cs-CZ" dirty="0" smtClean="0">
              <a:solidFill>
                <a:srgbClr val="6B6B6B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rgbClr val="6B6B6B"/>
                </a:solidFill>
              </a:rPr>
              <a:t>Za </a:t>
            </a:r>
            <a:r>
              <a:rPr lang="cs-CZ" dirty="0">
                <a:solidFill>
                  <a:srgbClr val="6B6B6B"/>
                </a:solidFill>
              </a:rPr>
              <a:t>období od roku 2003 do </a:t>
            </a:r>
            <a:r>
              <a:rPr lang="cs-CZ" dirty="0" smtClean="0">
                <a:solidFill>
                  <a:srgbClr val="6B6B6B"/>
                </a:solidFill>
              </a:rPr>
              <a:t>roku 2017 fakultu úspěšně absolvovalo kolem 9</a:t>
            </a:r>
            <a:r>
              <a:rPr lang="cs-CZ" dirty="0">
                <a:solidFill>
                  <a:srgbClr val="6B6B6B"/>
                </a:solidFill>
              </a:rPr>
              <a:t>.</a:t>
            </a:r>
            <a:r>
              <a:rPr lang="cs-CZ" dirty="0" smtClean="0">
                <a:solidFill>
                  <a:srgbClr val="6B6B6B"/>
                </a:solidFill>
              </a:rPr>
              <a:t>200 absolventů</a:t>
            </a:r>
            <a:r>
              <a:rPr lang="cs-CZ" dirty="0">
                <a:solidFill>
                  <a:srgbClr val="6B6B6B"/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312367" cy="255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Popularizace vědy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19992" y="2132856"/>
            <a:ext cx="7560000" cy="2524226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>
                <a:solidFill>
                  <a:srgbClr val="5F5F5F"/>
                </a:solidFill>
              </a:rPr>
              <a:t>Přírodovědecká fakulta se věnuje dlouhodobě popularizaci vědy. Od dubna 2015 jí v tom významně pomáhá interaktivní muzeum vědy </a:t>
            </a:r>
            <a:r>
              <a:rPr lang="cs-CZ" b="1" dirty="0">
                <a:solidFill>
                  <a:srgbClr val="5F5F5F"/>
                </a:solidFill>
              </a:rPr>
              <a:t>Pevnost poznání</a:t>
            </a:r>
            <a:r>
              <a:rPr lang="cs-CZ" dirty="0">
                <a:solidFill>
                  <a:srgbClr val="5F5F5F"/>
                </a:solidFill>
              </a:rPr>
              <a:t>.</a:t>
            </a: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>
                <a:solidFill>
                  <a:srgbClr val="5F5F5F"/>
                </a:solidFill>
              </a:rPr>
              <a:t>O tom, že věda je </a:t>
            </a:r>
            <a:r>
              <a:rPr lang="cs-CZ" dirty="0" smtClean="0">
                <a:solidFill>
                  <a:srgbClr val="5F5F5F"/>
                </a:solidFill>
              </a:rPr>
              <a:t>dobrodružství</a:t>
            </a:r>
            <a:r>
              <a:rPr lang="cs-CZ" dirty="0">
                <a:solidFill>
                  <a:srgbClr val="5F5F5F"/>
                </a:solidFill>
              </a:rPr>
              <a:t>, se mohou zájemci přesvědčit například </a:t>
            </a:r>
            <a:r>
              <a:rPr lang="cs-CZ" dirty="0" smtClean="0">
                <a:solidFill>
                  <a:srgbClr val="5F5F5F"/>
                </a:solidFill>
              </a:rPr>
              <a:t>na </a:t>
            </a:r>
            <a:r>
              <a:rPr lang="cs-CZ" b="1" dirty="0">
                <a:solidFill>
                  <a:srgbClr val="5F5F5F"/>
                </a:solidFill>
              </a:rPr>
              <a:t>Noci vědců</a:t>
            </a:r>
            <a:r>
              <a:rPr lang="cs-CZ" dirty="0">
                <a:solidFill>
                  <a:srgbClr val="5F5F5F"/>
                </a:solidFill>
              </a:rPr>
              <a:t>, </a:t>
            </a:r>
            <a:r>
              <a:rPr lang="cs-CZ" b="1" dirty="0" smtClean="0">
                <a:solidFill>
                  <a:srgbClr val="5F5F5F"/>
                </a:solidFill>
              </a:rPr>
              <a:t>Veletrhu vědy a výzkumu</a:t>
            </a:r>
            <a:r>
              <a:rPr lang="cs-CZ" dirty="0" smtClean="0">
                <a:solidFill>
                  <a:srgbClr val="5F5F5F"/>
                </a:solidFill>
              </a:rPr>
              <a:t>, </a:t>
            </a:r>
            <a:r>
              <a:rPr lang="cs-CZ" b="1" dirty="0">
                <a:solidFill>
                  <a:srgbClr val="5F5F5F"/>
                </a:solidFill>
              </a:rPr>
              <a:t>Muzejní noci </a:t>
            </a:r>
            <a:r>
              <a:rPr lang="cs-CZ" b="1" dirty="0" smtClean="0">
                <a:solidFill>
                  <a:srgbClr val="5F5F5F"/>
                </a:solidFill>
              </a:rPr>
              <a:t/>
            </a:r>
            <a:br>
              <a:rPr lang="cs-CZ" b="1" dirty="0" smtClean="0">
                <a:solidFill>
                  <a:srgbClr val="5F5F5F"/>
                </a:solidFill>
              </a:rPr>
            </a:br>
            <a:r>
              <a:rPr lang="cs-CZ" dirty="0" smtClean="0">
                <a:solidFill>
                  <a:srgbClr val="5F5F5F"/>
                </a:solidFill>
              </a:rPr>
              <a:t>a </a:t>
            </a:r>
            <a:r>
              <a:rPr lang="cs-CZ" dirty="0">
                <a:solidFill>
                  <a:srgbClr val="5F5F5F"/>
                </a:solidFill>
              </a:rPr>
              <a:t>dalších akcích.</a:t>
            </a: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>
                <a:solidFill>
                  <a:srgbClr val="5F5F5F"/>
                </a:solidFill>
              </a:rPr>
              <a:t>Podílíme se na </a:t>
            </a:r>
            <a:r>
              <a:rPr lang="cs-CZ" b="1" dirty="0">
                <a:solidFill>
                  <a:srgbClr val="5F5F5F"/>
                </a:solidFill>
              </a:rPr>
              <a:t>Dětské univerzitě</a:t>
            </a:r>
            <a:r>
              <a:rPr lang="cs-CZ" dirty="0">
                <a:solidFill>
                  <a:srgbClr val="5F5F5F"/>
                </a:solidFill>
              </a:rPr>
              <a:t>, která vznikla právě na naší fakultě.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324"/>
            <a:ext cx="1776198" cy="133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9118"/>
            <a:ext cx="2034885" cy="9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56" y="4460071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10807"/>
            <a:ext cx="2465738" cy="185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5473"/>
            <a:ext cx="2341060" cy="131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Den otevřených dveří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5495" y="2708920"/>
            <a:ext cx="74191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ED771F"/>
                </a:solidFill>
                <a:cs typeface="Arial" panose="020B0604020202020204" pitchFamily="34" charset="0"/>
              </a:rPr>
              <a:t>KDY: </a:t>
            </a:r>
            <a:r>
              <a:rPr lang="cs-CZ" sz="2000" dirty="0">
                <a:solidFill>
                  <a:srgbClr val="5F5F5F"/>
                </a:solidFill>
                <a:cs typeface="Arial" panose="020B0604020202020204" pitchFamily="34" charset="0"/>
              </a:rPr>
              <a:t>	</a:t>
            </a:r>
            <a:r>
              <a:rPr lang="cs-CZ" sz="2400" dirty="0">
                <a:solidFill>
                  <a:srgbClr val="5F5F5F"/>
                </a:solidFill>
                <a:cs typeface="Arial" panose="020B0604020202020204" pitchFamily="34" charset="0"/>
              </a:rPr>
              <a:t>v </a:t>
            </a:r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pátek </a:t>
            </a:r>
            <a:r>
              <a:rPr lang="cs-CZ" sz="2400" b="1" dirty="0">
                <a:solidFill>
                  <a:srgbClr val="5F5F5F"/>
                </a:solidFill>
                <a:cs typeface="Arial" panose="020B0604020202020204" pitchFamily="34" charset="0"/>
              </a:rPr>
              <a:t>7</a:t>
            </a:r>
            <a:r>
              <a:rPr lang="cs-CZ" sz="2400" b="1" dirty="0" smtClean="0">
                <a:solidFill>
                  <a:srgbClr val="5F5F5F"/>
                </a:solidFill>
                <a:cs typeface="Arial" panose="020B0604020202020204" pitchFamily="34" charset="0"/>
              </a:rPr>
              <a:t>.</a:t>
            </a:r>
            <a:r>
              <a:rPr lang="cs-CZ" sz="2400" b="1" dirty="0">
                <a:solidFill>
                  <a:srgbClr val="5F5F5F"/>
                </a:solidFill>
                <a:cs typeface="Arial" panose="020B0604020202020204" pitchFamily="34" charset="0"/>
              </a:rPr>
              <a:t> </a:t>
            </a:r>
            <a:r>
              <a:rPr lang="cs-CZ" sz="2400" b="1" dirty="0" smtClean="0">
                <a:solidFill>
                  <a:srgbClr val="5F5F5F"/>
                </a:solidFill>
                <a:cs typeface="Arial" panose="020B0604020202020204" pitchFamily="34" charset="0"/>
              </a:rPr>
              <a:t>prosince 2018 od </a:t>
            </a:r>
            <a:r>
              <a:rPr lang="cs-CZ" sz="2400" b="1" dirty="0">
                <a:solidFill>
                  <a:srgbClr val="5F5F5F"/>
                </a:solidFill>
                <a:cs typeface="Arial" panose="020B0604020202020204" pitchFamily="34" charset="0"/>
              </a:rPr>
              <a:t>9:00 do </a:t>
            </a:r>
            <a:r>
              <a:rPr lang="cs-CZ" sz="2400" b="1" dirty="0" smtClean="0">
                <a:solidFill>
                  <a:srgbClr val="5F5F5F"/>
                </a:solidFill>
                <a:cs typeface="Arial" panose="020B0604020202020204" pitchFamily="34" charset="0"/>
              </a:rPr>
              <a:t>14:00 </a:t>
            </a:r>
            <a:endParaRPr lang="cs-CZ" sz="2400" b="1" dirty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5F5F5F"/>
                </a:solidFill>
                <a:cs typeface="Arial" panose="020B0604020202020204" pitchFamily="34" charset="0"/>
              </a:rPr>
              <a:t>	</a:t>
            </a:r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v sobotu </a:t>
            </a:r>
            <a:r>
              <a:rPr lang="cs-CZ" sz="2400" b="1" dirty="0" smtClean="0">
                <a:solidFill>
                  <a:srgbClr val="5F5F5F"/>
                </a:solidFill>
                <a:cs typeface="Arial" panose="020B0604020202020204" pitchFamily="34" charset="0"/>
              </a:rPr>
              <a:t>19. ledna 2019</a:t>
            </a:r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5F5F5F"/>
                </a:solidFill>
                <a:cs typeface="Arial" panose="020B0604020202020204" pitchFamily="34" charset="0"/>
              </a:rPr>
              <a:t>od 9:00 do 14:00</a:t>
            </a:r>
          </a:p>
          <a:p>
            <a:endParaRPr lang="cs-CZ" sz="2000" dirty="0" smtClean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KDE</a:t>
            </a:r>
            <a:r>
              <a:rPr lang="cs-CZ" sz="2000" b="1" dirty="0">
                <a:solidFill>
                  <a:srgbClr val="ED771F"/>
                </a:solidFill>
                <a:cs typeface="Arial" panose="020B0604020202020204" pitchFamily="34" charset="0"/>
              </a:rPr>
              <a:t>:</a:t>
            </a:r>
            <a:r>
              <a:rPr lang="cs-CZ" sz="2000" dirty="0">
                <a:solidFill>
                  <a:srgbClr val="5F5F5F"/>
                </a:solidFill>
                <a:cs typeface="Arial" panose="020B0604020202020204" pitchFamily="34" charset="0"/>
              </a:rPr>
              <a:t>	</a:t>
            </a:r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hlavní budova PřF, </a:t>
            </a:r>
            <a:r>
              <a:rPr lang="cs-CZ" sz="2400" dirty="0">
                <a:solidFill>
                  <a:srgbClr val="5F5F5F"/>
                </a:solidFill>
                <a:cs typeface="Arial" panose="020B0604020202020204" pitchFamily="34" charset="0"/>
              </a:rPr>
              <a:t>tř. 17. listopadu </a:t>
            </a:r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12, Olomouc</a:t>
            </a:r>
          </a:p>
          <a:p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	areálu PřF, Šlechtitelů 27, Olomouc – Holice</a:t>
            </a:r>
          </a:p>
          <a:p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	Pevnost poznání PřF, tř. 17. listopadu 7, Olomouc</a:t>
            </a:r>
          </a:p>
          <a:p>
            <a:r>
              <a:rPr lang="cs-CZ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52128" y="1196127"/>
            <a:ext cx="7704016" cy="129614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Děkujeme za pozornost. </a:t>
            </a:r>
            <a:b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</a:br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Těšíme se na vás!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108063" cy="30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584691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ED771F"/>
                </a:solidFill>
              </a:rPr>
              <a:t>www.studujprf.upol.cz</a:t>
            </a:r>
            <a:endParaRPr lang="cs-CZ" sz="3200" dirty="0">
              <a:solidFill>
                <a:srgbClr val="ED77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84168" y="620688"/>
            <a:ext cx="1882552" cy="792001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b="1" dirty="0">
                <a:solidFill>
                  <a:srgbClr val="ED771F"/>
                </a:solidFill>
                <a:latin typeface="+mj-lt"/>
                <a:ea typeface="+mj-ea"/>
                <a:cs typeface="Arial" panose="020B0604020202020204" pitchFamily="34" charset="0"/>
              </a:rPr>
              <a:t>Olomouc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43608" y="4581128"/>
            <a:ext cx="676875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Aft>
                <a:spcPts val="600"/>
              </a:spcAft>
            </a:pPr>
            <a:r>
              <a:rPr lang="cs-CZ" sz="1600" dirty="0" smtClean="0">
                <a:solidFill>
                  <a:srgbClr val="626262"/>
                </a:solidFill>
              </a:rPr>
              <a:t>Univerzita Palackého je nedílnou součástí </a:t>
            </a:r>
            <a:r>
              <a:rPr lang="cs-CZ" sz="1600" b="1" dirty="0" smtClean="0">
                <a:solidFill>
                  <a:srgbClr val="626262"/>
                </a:solidFill>
              </a:rPr>
              <a:t>Olomouce</a:t>
            </a:r>
            <a:r>
              <a:rPr lang="cs-CZ" sz="1600" dirty="0" smtClean="0">
                <a:solidFill>
                  <a:srgbClr val="626262"/>
                </a:solidFill>
              </a:rPr>
              <a:t>; historické město zařadil světový průvodce </a:t>
            </a:r>
            <a:r>
              <a:rPr lang="cs-CZ" sz="1600" dirty="0" err="1" smtClean="0">
                <a:solidFill>
                  <a:srgbClr val="626262"/>
                </a:solidFill>
              </a:rPr>
              <a:t>Lonely</a:t>
            </a:r>
            <a:r>
              <a:rPr lang="cs-CZ" sz="1600" dirty="0" smtClean="0">
                <a:solidFill>
                  <a:srgbClr val="626262"/>
                </a:solidFill>
              </a:rPr>
              <a:t> Planet mezi 10 skrytých pokladů Evropy </a:t>
            </a:r>
            <a:br>
              <a:rPr lang="cs-CZ" sz="1600" dirty="0" smtClean="0">
                <a:solidFill>
                  <a:srgbClr val="626262"/>
                </a:solidFill>
              </a:rPr>
            </a:br>
            <a:r>
              <a:rPr lang="cs-CZ" sz="1600" dirty="0" smtClean="0">
                <a:solidFill>
                  <a:srgbClr val="626262"/>
                </a:solidFill>
              </a:rPr>
              <a:t>a označil ho jako jedno z nejkrásnějších měst naší republiky. </a:t>
            </a:r>
          </a:p>
          <a:p>
            <a:pPr lvl="1" algn="just">
              <a:spcAft>
                <a:spcPts val="600"/>
              </a:spcAft>
            </a:pPr>
            <a:r>
              <a:rPr lang="cs-CZ" sz="1600" dirty="0" smtClean="0">
                <a:solidFill>
                  <a:srgbClr val="626262"/>
                </a:solidFill>
              </a:rPr>
              <a:t>Zhruba stotisícová Olomouc je právem nazývána univerzitním městem, během akademického roku se rozrůstá o více než 22.000 studentů. Tomu odpovídá i široká nabídka kvalitního kulturního, sportovního </a:t>
            </a:r>
            <a:br>
              <a:rPr lang="cs-CZ" sz="1600" dirty="0" smtClean="0">
                <a:solidFill>
                  <a:srgbClr val="626262"/>
                </a:solidFill>
              </a:rPr>
            </a:br>
            <a:r>
              <a:rPr lang="cs-CZ" sz="1600" dirty="0" smtClean="0">
                <a:solidFill>
                  <a:srgbClr val="626262"/>
                </a:solidFill>
              </a:rPr>
              <a:t>a společenského vyžití. </a:t>
            </a:r>
          </a:p>
          <a:p>
            <a:pPr lvl="1" algn="just"/>
            <a:endParaRPr lang="cs-CZ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24" y="1555921"/>
            <a:ext cx="6048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pic>
        <p:nvPicPr>
          <p:cNvPr id="8" name="Picture 3" descr="C:\Users\saradinm\Desktop\žez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345348"/>
            <a:ext cx="1344526" cy="60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848032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Historie</a:t>
            </a:r>
            <a:r>
              <a:rPr lang="cs-CZ" sz="2800" b="1" dirty="0">
                <a:solidFill>
                  <a:srgbClr val="ED771F"/>
                </a:solidFill>
                <a:cs typeface="Arial" panose="020B0604020202020204" pitchFamily="34" charset="0"/>
              </a:rPr>
              <a:t> </a:t>
            </a:r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univerzity</a:t>
            </a:r>
          </a:p>
        </p:txBody>
      </p:sp>
      <p:sp>
        <p:nvSpPr>
          <p:cNvPr id="17" name="Zástupný symbol pro obsah 12"/>
          <p:cNvSpPr>
            <a:spLocks noGrp="1"/>
          </p:cNvSpPr>
          <p:nvPr>
            <p:ph idx="1"/>
          </p:nvPr>
        </p:nvSpPr>
        <p:spPr>
          <a:xfrm>
            <a:off x="495655" y="2256090"/>
            <a:ext cx="6649776" cy="4128112"/>
          </a:xfrm>
        </p:spPr>
        <p:txBody>
          <a:bodyPr>
            <a:normAutofit fontScale="92500" lnSpcReduction="20000"/>
          </a:bodyPr>
          <a:lstStyle/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 smtClean="0">
                <a:solidFill>
                  <a:srgbClr val="ED771F"/>
                </a:solidFill>
                <a:cs typeface="Arial" charset="0"/>
              </a:rPr>
              <a:t>1573</a:t>
            </a:r>
            <a:r>
              <a:rPr lang="cs-CZ" altLang="cs-CZ" sz="1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26262"/>
                </a:solidFill>
              </a:rPr>
              <a:t>z</a:t>
            </a:r>
            <a:r>
              <a:rPr lang="cs-CZ" altLang="cs-CZ" sz="1900" dirty="0" smtClean="0">
                <a:solidFill>
                  <a:srgbClr val="626262"/>
                </a:solidFill>
              </a:rPr>
              <a:t>aložení </a:t>
            </a:r>
            <a:r>
              <a:rPr lang="cs-CZ" altLang="cs-CZ" sz="1900" dirty="0">
                <a:solidFill>
                  <a:srgbClr val="626262"/>
                </a:solidFill>
              </a:rPr>
              <a:t>olomoucké univerzity, která se stala druhou </a:t>
            </a:r>
            <a:r>
              <a:rPr lang="cs-CZ" altLang="cs-CZ" sz="1900" dirty="0" smtClean="0">
                <a:solidFill>
                  <a:srgbClr val="626262"/>
                </a:solidFill>
              </a:rPr>
              <a:t>	nejstarší </a:t>
            </a:r>
            <a:r>
              <a:rPr lang="cs-CZ" altLang="cs-CZ" sz="1900" dirty="0">
                <a:solidFill>
                  <a:srgbClr val="626262"/>
                </a:solidFill>
              </a:rPr>
              <a:t>univerzitou v českých </a:t>
            </a:r>
            <a:r>
              <a:rPr lang="cs-CZ" altLang="cs-CZ" sz="1900" dirty="0" smtClean="0">
                <a:solidFill>
                  <a:srgbClr val="626262"/>
                </a:solidFill>
              </a:rPr>
              <a:t>zemích; u jejího </a:t>
            </a:r>
            <a:r>
              <a:rPr lang="cs-CZ" altLang="cs-CZ" sz="1900" dirty="0">
                <a:solidFill>
                  <a:srgbClr val="626262"/>
                </a:solidFill>
              </a:rPr>
              <a:t>zrodu </a:t>
            </a:r>
            <a:r>
              <a:rPr lang="cs-CZ" altLang="cs-CZ" sz="1900" dirty="0" smtClean="0">
                <a:solidFill>
                  <a:srgbClr val="626262"/>
                </a:solidFill>
              </a:rPr>
              <a:t>	stáli </a:t>
            </a:r>
            <a:r>
              <a:rPr lang="cs-CZ" altLang="cs-CZ" sz="1900" dirty="0">
                <a:solidFill>
                  <a:srgbClr val="626262"/>
                </a:solidFill>
              </a:rPr>
              <a:t>olomoucký biskup </a:t>
            </a:r>
            <a:r>
              <a:rPr lang="en-GB" altLang="cs-CZ" sz="1900" dirty="0" err="1">
                <a:solidFill>
                  <a:srgbClr val="626262"/>
                </a:solidFill>
              </a:rPr>
              <a:t>Vilém</a:t>
            </a:r>
            <a:r>
              <a:rPr lang="en-GB" altLang="cs-CZ" sz="1900" dirty="0">
                <a:solidFill>
                  <a:srgbClr val="626262"/>
                </a:solidFill>
              </a:rPr>
              <a:t> </a:t>
            </a:r>
            <a:r>
              <a:rPr lang="en-GB" altLang="cs-CZ" sz="1900" dirty="0" err="1">
                <a:solidFill>
                  <a:srgbClr val="626262"/>
                </a:solidFill>
              </a:rPr>
              <a:t>Prusinovský</a:t>
            </a:r>
            <a:r>
              <a:rPr lang="en-GB" altLang="cs-CZ" sz="1900" dirty="0">
                <a:solidFill>
                  <a:srgbClr val="626262"/>
                </a:solidFill>
              </a:rPr>
              <a:t> </a:t>
            </a:r>
            <a:r>
              <a:rPr lang="cs-CZ" altLang="cs-CZ" sz="1900" dirty="0" smtClean="0">
                <a:solidFill>
                  <a:srgbClr val="626262"/>
                </a:solidFill>
              </a:rPr>
              <a:t>z </a:t>
            </a:r>
            <a:r>
              <a:rPr lang="en-GB" altLang="cs-CZ" sz="1900" dirty="0" smtClean="0">
                <a:solidFill>
                  <a:srgbClr val="626262"/>
                </a:solidFill>
              </a:rPr>
              <a:t>V</a:t>
            </a:r>
            <a:r>
              <a:rPr lang="cs-CZ" altLang="cs-CZ" sz="1900" dirty="0">
                <a:solidFill>
                  <a:srgbClr val="626262"/>
                </a:solidFill>
              </a:rPr>
              <a:t>í</a:t>
            </a:r>
            <a:r>
              <a:rPr lang="en-GB" altLang="cs-CZ" sz="1900" dirty="0" err="1">
                <a:solidFill>
                  <a:srgbClr val="626262"/>
                </a:solidFill>
              </a:rPr>
              <a:t>ckov</a:t>
            </a:r>
            <a:r>
              <a:rPr lang="cs-CZ" altLang="cs-CZ" sz="1900" dirty="0">
                <a:solidFill>
                  <a:srgbClr val="626262"/>
                </a:solidFill>
              </a:rPr>
              <a:t>a </a:t>
            </a:r>
            <a:r>
              <a:rPr lang="cs-CZ" altLang="cs-CZ" sz="1900" dirty="0" smtClean="0">
                <a:solidFill>
                  <a:srgbClr val="626262"/>
                </a:solidFill>
              </a:rPr>
              <a:t/>
            </a:r>
            <a:br>
              <a:rPr lang="cs-CZ" altLang="cs-CZ" sz="1900" dirty="0" smtClean="0">
                <a:solidFill>
                  <a:srgbClr val="626262"/>
                </a:solidFill>
              </a:rPr>
            </a:br>
            <a:r>
              <a:rPr lang="cs-CZ" altLang="cs-CZ" sz="1900" dirty="0" smtClean="0">
                <a:solidFill>
                  <a:srgbClr val="626262"/>
                </a:solidFill>
              </a:rPr>
              <a:t>	a jezuitský řád</a:t>
            </a:r>
            <a:endParaRPr lang="en-GB" altLang="cs-CZ" sz="1900" dirty="0">
              <a:solidFill>
                <a:srgbClr val="626262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sz="1800" b="1" dirty="0">
              <a:solidFill>
                <a:prstClr val="black"/>
              </a:solidFill>
              <a:cs typeface="Arial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 smtClean="0">
                <a:solidFill>
                  <a:srgbClr val="ED771F"/>
                </a:solidFill>
                <a:cs typeface="Arial" charset="0"/>
              </a:rPr>
              <a:t>1773</a:t>
            </a:r>
            <a:r>
              <a:rPr lang="cs-CZ" altLang="cs-CZ" sz="1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26262"/>
                </a:solidFill>
              </a:rPr>
              <a:t>z</a:t>
            </a:r>
            <a:r>
              <a:rPr lang="cs-CZ" altLang="cs-CZ" sz="1900" dirty="0" smtClean="0">
                <a:solidFill>
                  <a:srgbClr val="626262"/>
                </a:solidFill>
              </a:rPr>
              <a:t>rušením </a:t>
            </a:r>
            <a:r>
              <a:rPr lang="cs-CZ" altLang="cs-CZ" sz="1900" dirty="0">
                <a:solidFill>
                  <a:srgbClr val="626262"/>
                </a:solidFill>
              </a:rPr>
              <a:t>jezuitského řádu přešla olomoucká univerzita </a:t>
            </a:r>
            <a:r>
              <a:rPr lang="cs-CZ" altLang="cs-CZ" sz="1900" dirty="0" smtClean="0">
                <a:solidFill>
                  <a:srgbClr val="626262"/>
                </a:solidFill>
              </a:rPr>
              <a:t>	pod </a:t>
            </a:r>
            <a:r>
              <a:rPr lang="cs-CZ" altLang="cs-CZ" sz="1900" dirty="0">
                <a:solidFill>
                  <a:srgbClr val="626262"/>
                </a:solidFill>
              </a:rPr>
              <a:t>správu </a:t>
            </a:r>
            <a:r>
              <a:rPr lang="cs-CZ" altLang="cs-CZ" sz="1900" dirty="0" smtClean="0">
                <a:solidFill>
                  <a:srgbClr val="626262"/>
                </a:solidFill>
              </a:rPr>
              <a:t>státu</a:t>
            </a:r>
            <a:endParaRPr lang="en-GB" altLang="cs-CZ" sz="1900" dirty="0">
              <a:solidFill>
                <a:srgbClr val="626262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sz="1800" b="1" dirty="0">
              <a:solidFill>
                <a:prstClr val="black"/>
              </a:solidFill>
              <a:cs typeface="Arial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>
                <a:solidFill>
                  <a:srgbClr val="ED771F"/>
                </a:solidFill>
                <a:cs typeface="Arial" charset="0"/>
              </a:rPr>
              <a:t>1782 </a:t>
            </a:r>
            <a:r>
              <a:rPr lang="cs-CZ" altLang="cs-CZ" sz="1800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26262"/>
                </a:solidFill>
              </a:rPr>
              <a:t>u</a:t>
            </a:r>
            <a:r>
              <a:rPr lang="cs-CZ" altLang="cs-CZ" sz="1900" dirty="0" smtClean="0">
                <a:solidFill>
                  <a:srgbClr val="626262"/>
                </a:solidFill>
              </a:rPr>
              <a:t>niverzita </a:t>
            </a:r>
            <a:r>
              <a:rPr lang="cs-CZ" altLang="cs-CZ" sz="1900" dirty="0">
                <a:solidFill>
                  <a:srgbClr val="626262"/>
                </a:solidFill>
              </a:rPr>
              <a:t>byla ponížena na </a:t>
            </a:r>
            <a:r>
              <a:rPr lang="cs-CZ" altLang="cs-CZ" sz="1900" dirty="0" err="1">
                <a:solidFill>
                  <a:srgbClr val="626262"/>
                </a:solidFill>
              </a:rPr>
              <a:t>c.k</a:t>
            </a:r>
            <a:r>
              <a:rPr lang="cs-CZ" altLang="cs-CZ" sz="1900" dirty="0">
                <a:solidFill>
                  <a:srgbClr val="626262"/>
                </a:solidFill>
              </a:rPr>
              <a:t>. lyceum s právem </a:t>
            </a:r>
            <a:r>
              <a:rPr lang="cs-CZ" altLang="cs-CZ" sz="1900" dirty="0" smtClean="0">
                <a:solidFill>
                  <a:srgbClr val="626262"/>
                </a:solidFill>
              </a:rPr>
              <a:t>	promovat 	filozofy </a:t>
            </a:r>
            <a:r>
              <a:rPr lang="cs-CZ" altLang="cs-CZ" sz="1900" dirty="0">
                <a:solidFill>
                  <a:srgbClr val="626262"/>
                </a:solidFill>
              </a:rPr>
              <a:t>a lékaře a zároveň volit </a:t>
            </a:r>
            <a:r>
              <a:rPr lang="cs-CZ" altLang="cs-CZ" sz="1900" dirty="0" smtClean="0">
                <a:solidFill>
                  <a:srgbClr val="626262"/>
                </a:solidFill>
              </a:rPr>
              <a:t>rektora</a:t>
            </a:r>
            <a:endParaRPr lang="en-GB" altLang="cs-CZ" sz="1900" dirty="0">
              <a:solidFill>
                <a:srgbClr val="626262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sz="1900" dirty="0">
              <a:solidFill>
                <a:schemeClr val="accent2"/>
              </a:solidFill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 smtClean="0">
                <a:solidFill>
                  <a:srgbClr val="ED771F"/>
                </a:solidFill>
                <a:cs typeface="Arial" charset="0"/>
              </a:rPr>
              <a:t>1827</a:t>
            </a:r>
            <a:r>
              <a:rPr lang="cs-CZ" altLang="cs-CZ" sz="1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26262"/>
                </a:solidFill>
              </a:rPr>
              <a:t>u</a:t>
            </a:r>
            <a:r>
              <a:rPr lang="cs-CZ" altLang="cs-CZ" sz="1900" dirty="0" smtClean="0">
                <a:solidFill>
                  <a:srgbClr val="626262"/>
                </a:solidFill>
              </a:rPr>
              <a:t>niverzita </a:t>
            </a:r>
            <a:r>
              <a:rPr lang="cs-CZ" altLang="cs-CZ" sz="1900" dirty="0">
                <a:solidFill>
                  <a:srgbClr val="626262"/>
                </a:solidFill>
              </a:rPr>
              <a:t>se stala plnoprávnou s názvem </a:t>
            </a:r>
            <a:r>
              <a:rPr lang="cs-CZ" altLang="cs-CZ" sz="1900" dirty="0" smtClean="0">
                <a:solidFill>
                  <a:srgbClr val="626262"/>
                </a:solidFill>
              </a:rPr>
              <a:t>Františkova</a:t>
            </a:r>
            <a:endParaRPr lang="en-GB" altLang="cs-CZ" sz="1900" dirty="0">
              <a:solidFill>
                <a:srgbClr val="626262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sz="1900" dirty="0">
              <a:solidFill>
                <a:schemeClr val="accent2"/>
              </a:solidFill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 smtClean="0">
                <a:solidFill>
                  <a:srgbClr val="ED771F"/>
                </a:solidFill>
                <a:cs typeface="Arial" charset="0"/>
              </a:rPr>
              <a:t>1860</a:t>
            </a:r>
            <a:r>
              <a:rPr lang="cs-CZ" altLang="cs-CZ" sz="1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B6B6B"/>
                </a:solidFill>
              </a:rPr>
              <a:t>f</a:t>
            </a:r>
            <a:r>
              <a:rPr lang="cs-CZ" altLang="cs-CZ" sz="1900" dirty="0" smtClean="0">
                <a:solidFill>
                  <a:srgbClr val="6B6B6B"/>
                </a:solidFill>
              </a:rPr>
              <a:t>inanční </a:t>
            </a:r>
            <a:r>
              <a:rPr lang="cs-CZ" altLang="cs-CZ" sz="1900" dirty="0">
                <a:solidFill>
                  <a:srgbClr val="6B6B6B"/>
                </a:solidFill>
              </a:rPr>
              <a:t>důvody vedly ke zrušení Františkovy </a:t>
            </a:r>
            <a:r>
              <a:rPr lang="cs-CZ" altLang="cs-CZ" sz="1900" dirty="0" smtClean="0">
                <a:solidFill>
                  <a:srgbClr val="6B6B6B"/>
                </a:solidFill>
              </a:rPr>
              <a:t>university,  	zachována </a:t>
            </a:r>
            <a:r>
              <a:rPr lang="cs-CZ" altLang="cs-CZ" sz="1900" dirty="0">
                <a:solidFill>
                  <a:srgbClr val="6B6B6B"/>
                </a:solidFill>
              </a:rPr>
              <a:t>zůstala pouze část fakulty </a:t>
            </a:r>
            <a:r>
              <a:rPr lang="cs-CZ" altLang="cs-CZ" sz="1900" dirty="0" smtClean="0">
                <a:solidFill>
                  <a:srgbClr val="6B6B6B"/>
                </a:solidFill>
              </a:rPr>
              <a:t>teologické</a:t>
            </a:r>
            <a:endParaRPr lang="en-GB" altLang="cs-CZ" sz="1900" dirty="0">
              <a:solidFill>
                <a:srgbClr val="6B6B6B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sz="1900" dirty="0">
              <a:solidFill>
                <a:schemeClr val="accent2"/>
              </a:solidFill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 smtClean="0">
                <a:solidFill>
                  <a:srgbClr val="ED771F"/>
                </a:solidFill>
                <a:cs typeface="Arial" charset="0"/>
              </a:rPr>
              <a:t>1946</a:t>
            </a:r>
            <a:r>
              <a:rPr lang="cs-CZ" altLang="cs-CZ" sz="1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26262"/>
                </a:solidFill>
              </a:rPr>
              <a:t>o</a:t>
            </a:r>
            <a:r>
              <a:rPr lang="cs-CZ" altLang="cs-CZ" sz="1900" dirty="0" smtClean="0">
                <a:solidFill>
                  <a:srgbClr val="626262"/>
                </a:solidFill>
              </a:rPr>
              <a:t>bnovení </a:t>
            </a:r>
            <a:r>
              <a:rPr lang="cs-CZ" altLang="cs-CZ" sz="1900" dirty="0">
                <a:solidFill>
                  <a:srgbClr val="626262"/>
                </a:solidFill>
              </a:rPr>
              <a:t>univerzity pod názvem </a:t>
            </a:r>
            <a:r>
              <a:rPr lang="cs-CZ" altLang="cs-CZ" sz="1900" b="1" dirty="0">
                <a:solidFill>
                  <a:srgbClr val="626262"/>
                </a:solidFill>
              </a:rPr>
              <a:t>Univerzita Palackého </a:t>
            </a:r>
            <a:r>
              <a:rPr lang="cs-CZ" altLang="cs-CZ" sz="1900" b="1" dirty="0" smtClean="0">
                <a:solidFill>
                  <a:srgbClr val="626262"/>
                </a:solidFill>
              </a:rPr>
              <a:t>     	v Olomouci</a:t>
            </a:r>
            <a:endParaRPr lang="en-GB" altLang="cs-CZ" sz="1900" b="1" dirty="0">
              <a:solidFill>
                <a:srgbClr val="62626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7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Vývoj přírodovědných studií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683568" y="2564904"/>
            <a:ext cx="7560000" cy="3898669"/>
          </a:xfrm>
        </p:spPr>
        <p:txBody>
          <a:bodyPr>
            <a:normAutofit fontScale="70000" lnSpcReduction="20000"/>
          </a:bodyPr>
          <a:lstStyle/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b="1" dirty="0">
                <a:solidFill>
                  <a:srgbClr val="ED771F"/>
                </a:solidFill>
                <a:latin typeface="+mn-lt"/>
                <a:cs typeface="Arial" charset="0"/>
              </a:rPr>
              <a:t>1946 – </a:t>
            </a:r>
            <a:r>
              <a:rPr lang="en-GB" altLang="cs-CZ" b="1" dirty="0" smtClean="0">
                <a:solidFill>
                  <a:srgbClr val="ED771F"/>
                </a:solidFill>
                <a:latin typeface="+mn-lt"/>
                <a:cs typeface="Arial" charset="0"/>
              </a:rPr>
              <a:t>1953</a:t>
            </a:r>
            <a:r>
              <a:rPr lang="cs-CZ" altLang="cs-CZ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cs typeface="Arial" charset="0"/>
              </a:rPr>
              <a:t>	</a:t>
            </a:r>
            <a:r>
              <a:rPr lang="cs-CZ" altLang="cs-CZ" sz="3100" dirty="0">
                <a:solidFill>
                  <a:srgbClr val="626262"/>
                </a:solidFill>
              </a:rPr>
              <a:t>přírodní vědy byly součástí studia na fakultách </a:t>
            </a:r>
            <a:r>
              <a:rPr lang="cs-CZ" altLang="cs-CZ" sz="3100" dirty="0" smtClean="0">
                <a:solidFill>
                  <a:srgbClr val="626262"/>
                </a:solidFill>
              </a:rPr>
              <a:t>			pedagogické </a:t>
            </a:r>
            <a:r>
              <a:rPr lang="cs-CZ" altLang="cs-CZ" sz="3100" dirty="0">
                <a:solidFill>
                  <a:srgbClr val="626262"/>
                </a:solidFill>
              </a:rPr>
              <a:t>a </a:t>
            </a:r>
            <a:r>
              <a:rPr lang="cs-CZ" altLang="cs-CZ" sz="3100" dirty="0" smtClean="0">
                <a:solidFill>
                  <a:srgbClr val="626262"/>
                </a:solidFill>
              </a:rPr>
              <a:t>filozofické</a:t>
            </a:r>
            <a:endParaRPr lang="en-GB" altLang="cs-CZ" dirty="0">
              <a:solidFill>
                <a:srgbClr val="626262"/>
              </a:solidFill>
              <a:latin typeface="+mn-lt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b="1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b="1" dirty="0">
                <a:solidFill>
                  <a:srgbClr val="ED771F"/>
                </a:solidFill>
                <a:latin typeface="+mn-lt"/>
                <a:cs typeface="Arial" charset="0"/>
              </a:rPr>
              <a:t>1953 – 1958 </a:t>
            </a:r>
            <a:r>
              <a:rPr lang="cs-CZ" altLang="cs-CZ" dirty="0">
                <a:solidFill>
                  <a:prstClr val="black"/>
                </a:solidFill>
                <a:latin typeface="+mn-lt"/>
                <a:cs typeface="Arial" charset="0"/>
              </a:rPr>
              <a:t>	</a:t>
            </a:r>
            <a:r>
              <a:rPr lang="cs-CZ" altLang="cs-CZ" dirty="0" smtClean="0">
                <a:solidFill>
                  <a:srgbClr val="6B6B6B"/>
                </a:solidFill>
                <a:cs typeface="Arial" charset="0"/>
              </a:rPr>
              <a:t>vznikla fakulta přírodních věd jako součást 			Vysoké školy pedagogické</a:t>
            </a:r>
            <a:endParaRPr lang="en-GB" altLang="cs-CZ" dirty="0">
              <a:solidFill>
                <a:srgbClr val="626262"/>
              </a:solidFill>
              <a:latin typeface="+mn-lt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b="1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b="1" dirty="0">
                <a:solidFill>
                  <a:srgbClr val="ED771F"/>
                </a:solidFill>
                <a:latin typeface="+mn-lt"/>
                <a:cs typeface="Arial" charset="0"/>
              </a:rPr>
              <a:t>1958 – 1989 </a:t>
            </a:r>
            <a:r>
              <a:rPr lang="cs-CZ" altLang="cs-CZ" dirty="0">
                <a:solidFill>
                  <a:prstClr val="black"/>
                </a:solidFill>
                <a:latin typeface="+mn-lt"/>
                <a:cs typeface="Arial" charset="0"/>
              </a:rPr>
              <a:t>	</a:t>
            </a:r>
            <a:r>
              <a:rPr lang="cs-CZ" altLang="cs-CZ" dirty="0" smtClean="0">
                <a:solidFill>
                  <a:srgbClr val="6B6B6B"/>
                </a:solidFill>
                <a:cs typeface="Arial" charset="0"/>
              </a:rPr>
              <a:t>přírodovědecká fakulta </a:t>
            </a:r>
            <a:r>
              <a:rPr lang="cs-CZ" altLang="cs-CZ" dirty="0" smtClean="0">
                <a:solidFill>
                  <a:srgbClr val="626262"/>
                </a:solidFill>
                <a:latin typeface="+mn-lt"/>
              </a:rPr>
              <a:t>se stala jednou ze čtyř 			fakult Univerzity Palackého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dirty="0">
              <a:solidFill>
                <a:schemeClr val="accent2"/>
              </a:solidFill>
              <a:latin typeface="+mn-lt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altLang="cs-CZ" b="1" dirty="0">
                <a:solidFill>
                  <a:srgbClr val="ED771F"/>
                </a:solidFill>
                <a:latin typeface="+mn-lt"/>
                <a:cs typeface="Arial" charset="0"/>
              </a:rPr>
              <a:t>Od r. </a:t>
            </a:r>
            <a:r>
              <a:rPr lang="en-GB" altLang="cs-CZ" b="1" dirty="0">
                <a:solidFill>
                  <a:srgbClr val="ED771F"/>
                </a:solidFill>
                <a:latin typeface="+mn-lt"/>
                <a:cs typeface="Arial" charset="0"/>
              </a:rPr>
              <a:t>1990 </a:t>
            </a:r>
            <a:r>
              <a:rPr lang="cs-CZ" altLang="cs-CZ" dirty="0">
                <a:solidFill>
                  <a:prstClr val="black"/>
                </a:solidFill>
                <a:latin typeface="+mn-lt"/>
                <a:cs typeface="Arial" charset="0"/>
              </a:rPr>
              <a:t>	</a:t>
            </a:r>
            <a:r>
              <a:rPr lang="cs-CZ" altLang="cs-CZ" dirty="0" smtClean="0">
                <a:solidFill>
                  <a:srgbClr val="626262"/>
                </a:solidFill>
                <a:latin typeface="+mn-lt"/>
              </a:rPr>
              <a:t>v </a:t>
            </a:r>
            <a:r>
              <a:rPr lang="cs-CZ" altLang="cs-CZ" dirty="0">
                <a:solidFill>
                  <a:srgbClr val="626262"/>
                </a:solidFill>
                <a:latin typeface="+mn-lt"/>
              </a:rPr>
              <a:t>nových společenských poměrech se </a:t>
            </a:r>
            <a:r>
              <a:rPr lang="cs-CZ" altLang="cs-CZ" dirty="0" smtClean="0">
                <a:solidFill>
                  <a:srgbClr val="626262"/>
                </a:solidFill>
                <a:latin typeface="+mn-lt"/>
              </a:rPr>
              <a:t>				přírodovědecká</a:t>
            </a:r>
            <a:r>
              <a:rPr lang="en-GB" altLang="cs-CZ" dirty="0" smtClean="0">
                <a:solidFill>
                  <a:srgbClr val="626262"/>
                </a:solidFill>
                <a:latin typeface="+mn-lt"/>
              </a:rPr>
              <a:t> </a:t>
            </a:r>
            <a:r>
              <a:rPr lang="cs-CZ" altLang="cs-CZ" dirty="0" smtClean="0">
                <a:solidFill>
                  <a:srgbClr val="626262"/>
                </a:solidFill>
                <a:latin typeface="+mn-lt"/>
              </a:rPr>
              <a:t>fakulta</a:t>
            </a:r>
            <a:r>
              <a:rPr lang="en-GB" altLang="cs-CZ" dirty="0" smtClean="0">
                <a:solidFill>
                  <a:srgbClr val="626262"/>
                </a:solidFill>
                <a:latin typeface="+mn-lt"/>
              </a:rPr>
              <a:t> </a:t>
            </a:r>
            <a:r>
              <a:rPr lang="cs-CZ" altLang="cs-CZ" dirty="0">
                <a:solidFill>
                  <a:srgbClr val="626262"/>
                </a:solidFill>
                <a:latin typeface="+mn-lt"/>
              </a:rPr>
              <a:t>stala dynamicky se </a:t>
            </a:r>
            <a:r>
              <a:rPr lang="cs-CZ" altLang="cs-CZ" dirty="0" smtClean="0">
                <a:solidFill>
                  <a:srgbClr val="626262"/>
                </a:solidFill>
                <a:latin typeface="+mn-lt"/>
              </a:rPr>
              <a:t>			rozvíjejícím vysokoškolským pracovištěm</a:t>
            </a:r>
            <a:endParaRPr lang="en-GB" altLang="cs-CZ" dirty="0">
              <a:solidFill>
                <a:srgbClr val="626262"/>
              </a:solidFill>
              <a:latin typeface="+mn-lt"/>
            </a:endParaRPr>
          </a:p>
          <a:p>
            <a:pPr algn="just"/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Kde nás najdete?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7922446" cy="2479485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900" dirty="0">
                <a:solidFill>
                  <a:srgbClr val="797979"/>
                </a:solidFill>
              </a:rPr>
              <a:t>Fakulta sídlí v nové budově a přilehlých objektech na </a:t>
            </a:r>
            <a:r>
              <a:rPr lang="cs-CZ" sz="1900" dirty="0" smtClean="0">
                <a:solidFill>
                  <a:srgbClr val="797979"/>
                </a:solidFill>
              </a:rPr>
              <a:t>třídě </a:t>
            </a:r>
            <a:r>
              <a:rPr lang="cs-CZ" sz="1900" dirty="0">
                <a:solidFill>
                  <a:srgbClr val="797979"/>
                </a:solidFill>
              </a:rPr>
              <a:t>17. listopadu nedaleko od centra města v bezprostřední blízkosti vysokoškolských kolejí, menzy a dalších fakult UP.</a:t>
            </a: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900" dirty="0" smtClean="0">
                <a:solidFill>
                  <a:srgbClr val="797979"/>
                </a:solidFill>
              </a:rPr>
              <a:t>Biologická </a:t>
            </a:r>
            <a:r>
              <a:rPr lang="cs-CZ" sz="1900" dirty="0">
                <a:solidFill>
                  <a:srgbClr val="797979"/>
                </a:solidFill>
              </a:rPr>
              <a:t>pracoviště se nacházejí v areálu na ulici Šlechtitelů </a:t>
            </a:r>
            <a:r>
              <a:rPr lang="cs-CZ" sz="1900" dirty="0" smtClean="0">
                <a:solidFill>
                  <a:srgbClr val="797979"/>
                </a:solidFill>
              </a:rPr>
              <a:t>v Olomouci</a:t>
            </a:r>
            <a:r>
              <a:rPr lang="cs-CZ" sz="1900" dirty="0">
                <a:solidFill>
                  <a:srgbClr val="797979"/>
                </a:solidFill>
              </a:rPr>
              <a:t/>
            </a:r>
            <a:br>
              <a:rPr lang="cs-CZ" sz="1900" dirty="0">
                <a:solidFill>
                  <a:srgbClr val="797979"/>
                </a:solidFill>
              </a:rPr>
            </a:br>
            <a:r>
              <a:rPr lang="cs-CZ" sz="1900" dirty="0" smtClean="0">
                <a:solidFill>
                  <a:srgbClr val="797979"/>
                </a:solidFill>
              </a:rPr>
              <a:t>– </a:t>
            </a:r>
            <a:r>
              <a:rPr lang="cs-CZ" sz="1900" dirty="0" err="1">
                <a:solidFill>
                  <a:srgbClr val="797979"/>
                </a:solidFill>
              </a:rPr>
              <a:t>Holici</a:t>
            </a:r>
            <a:r>
              <a:rPr lang="cs-CZ" sz="1900" dirty="0">
                <a:solidFill>
                  <a:srgbClr val="797979"/>
                </a:solidFill>
              </a:rPr>
              <a:t>; tam vznikla i dvě významná výzkumná centra: Centrum regionu Haná pro biotechnologický a zemědělský výzkum </a:t>
            </a:r>
            <a:r>
              <a:rPr lang="cs-CZ" sz="1900" dirty="0" smtClean="0">
                <a:solidFill>
                  <a:srgbClr val="797979"/>
                </a:solidFill>
              </a:rPr>
              <a:t>a </a:t>
            </a:r>
            <a:r>
              <a:rPr lang="cs-CZ" sz="1900" dirty="0">
                <a:solidFill>
                  <a:srgbClr val="797979"/>
                </a:solidFill>
              </a:rPr>
              <a:t>Regionální centrum pokročilých technologií a materiálů.</a:t>
            </a:r>
          </a:p>
          <a:p>
            <a:pPr>
              <a:buFont typeface="Calibri" panose="020F0502020204030204" pitchFamily="34" charset="0"/>
              <a:buChar char="–"/>
            </a:pPr>
            <a:endParaRPr lang="cs-CZ" dirty="0"/>
          </a:p>
        </p:txBody>
      </p:sp>
      <p:pic>
        <p:nvPicPr>
          <p:cNvPr id="10" name="Picture 3" descr="C:\Users\saradinm\Desktop\Holice foto letec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43787"/>
            <a:ext cx="3169918" cy="18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arosova\Desktop\p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83780"/>
            <a:ext cx="43087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560000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Přijímací řízení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83568" y="2195863"/>
            <a:ext cx="7560000" cy="3906434"/>
          </a:xfrm>
        </p:spPr>
        <p:txBody>
          <a:bodyPr>
            <a:normAutofit fontScale="62500" lnSpcReduction="20000"/>
          </a:bodyPr>
          <a:lstStyle/>
          <a:p>
            <a:pPr marL="9090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rgbClr val="6B6B6B"/>
                </a:solidFill>
                <a:latin typeface="+mj-lt"/>
              </a:rPr>
              <a:t>Termín </a:t>
            </a:r>
            <a:r>
              <a:rPr lang="cs-CZ" altLang="cs-CZ" dirty="0">
                <a:solidFill>
                  <a:srgbClr val="6B6B6B"/>
                </a:solidFill>
                <a:latin typeface="+mj-lt"/>
              </a:rPr>
              <a:t>podání přihlášky: </a:t>
            </a:r>
            <a:r>
              <a:rPr lang="cs-CZ" altLang="cs-CZ" b="1" dirty="0">
                <a:solidFill>
                  <a:srgbClr val="6B6B6B"/>
                </a:solidFill>
                <a:latin typeface="+mj-lt"/>
              </a:rPr>
              <a:t>do </a:t>
            </a:r>
            <a:r>
              <a:rPr lang="cs-CZ" altLang="cs-CZ" b="1" dirty="0" smtClean="0">
                <a:solidFill>
                  <a:srgbClr val="6B6B6B"/>
                </a:solidFill>
                <a:latin typeface="+mj-lt"/>
              </a:rPr>
              <a:t>28. </a:t>
            </a:r>
            <a:r>
              <a:rPr lang="cs-CZ" altLang="cs-CZ" b="1" dirty="0">
                <a:solidFill>
                  <a:srgbClr val="6B6B6B"/>
                </a:solidFill>
                <a:latin typeface="+mj-lt"/>
              </a:rPr>
              <a:t>února </a:t>
            </a:r>
            <a:r>
              <a:rPr lang="cs-CZ" altLang="cs-CZ" b="1" dirty="0" smtClean="0">
                <a:solidFill>
                  <a:srgbClr val="6B6B6B"/>
                </a:solidFill>
                <a:latin typeface="+mj-lt"/>
              </a:rPr>
              <a:t>2019</a:t>
            </a:r>
            <a:endParaRPr lang="cs-CZ" altLang="cs-CZ" b="1" dirty="0">
              <a:solidFill>
                <a:srgbClr val="6B6B6B"/>
              </a:solidFill>
              <a:latin typeface="+mj-lt"/>
            </a:endParaRPr>
          </a:p>
          <a:p>
            <a:pPr marL="9090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rgbClr val="6B6B6B"/>
                </a:solidFill>
                <a:latin typeface="+mj-lt"/>
              </a:rPr>
              <a:t>Termín </a:t>
            </a:r>
            <a:r>
              <a:rPr lang="cs-CZ" altLang="cs-CZ" dirty="0">
                <a:solidFill>
                  <a:srgbClr val="6B6B6B"/>
                </a:solidFill>
                <a:latin typeface="+mj-lt"/>
              </a:rPr>
              <a:t>přijímacích zkoušek: </a:t>
            </a:r>
            <a:r>
              <a:rPr lang="cs-CZ" altLang="cs-CZ" b="1" dirty="0">
                <a:solidFill>
                  <a:srgbClr val="6B6B6B"/>
                </a:solidFill>
                <a:latin typeface="+mj-lt"/>
              </a:rPr>
              <a:t>3</a:t>
            </a:r>
            <a:r>
              <a:rPr lang="cs-CZ" altLang="cs-CZ" b="1" dirty="0" smtClean="0">
                <a:solidFill>
                  <a:srgbClr val="6B6B6B"/>
                </a:solidFill>
                <a:latin typeface="+mj-lt"/>
              </a:rPr>
              <a:t>. – 14. </a:t>
            </a:r>
            <a:r>
              <a:rPr lang="cs-CZ" altLang="cs-CZ" b="1" dirty="0">
                <a:solidFill>
                  <a:srgbClr val="6B6B6B"/>
                </a:solidFill>
                <a:latin typeface="+mj-lt"/>
              </a:rPr>
              <a:t>června </a:t>
            </a:r>
            <a:r>
              <a:rPr lang="cs-CZ" altLang="cs-CZ" b="1" dirty="0" smtClean="0">
                <a:solidFill>
                  <a:srgbClr val="6B6B6B"/>
                </a:solidFill>
                <a:latin typeface="+mj-lt"/>
              </a:rPr>
              <a:t>2019</a:t>
            </a:r>
          </a:p>
          <a:p>
            <a:pPr marL="9090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rgbClr val="6B6B6B"/>
                </a:solidFill>
                <a:latin typeface="+mj-lt"/>
              </a:rPr>
              <a:t>Administrativní </a:t>
            </a:r>
            <a:r>
              <a:rPr lang="cs-CZ" altLang="cs-CZ" dirty="0">
                <a:solidFill>
                  <a:srgbClr val="6B6B6B"/>
                </a:solidFill>
                <a:latin typeface="+mj-lt"/>
              </a:rPr>
              <a:t>poplatek: </a:t>
            </a:r>
            <a:r>
              <a:rPr lang="cs-CZ" altLang="cs-CZ" b="1" dirty="0" smtClean="0">
                <a:solidFill>
                  <a:srgbClr val="6B6B6B"/>
                </a:solidFill>
                <a:latin typeface="+mj-lt"/>
              </a:rPr>
              <a:t>690 </a:t>
            </a:r>
            <a:r>
              <a:rPr lang="cs-CZ" altLang="cs-CZ" b="1" dirty="0">
                <a:solidFill>
                  <a:srgbClr val="6B6B6B"/>
                </a:solidFill>
                <a:latin typeface="+mj-lt"/>
              </a:rPr>
              <a:t>Kč </a:t>
            </a:r>
          </a:p>
          <a:p>
            <a:pPr algn="just">
              <a:spcBef>
                <a:spcPct val="0"/>
              </a:spcBef>
              <a:buNone/>
            </a:pPr>
            <a:r>
              <a:rPr lang="cs-CZ" altLang="cs-CZ" sz="1900" b="1" dirty="0">
                <a:solidFill>
                  <a:srgbClr val="6B6B6B"/>
                </a:solidFill>
                <a:latin typeface="+mj-lt"/>
              </a:rPr>
              <a:t>   </a:t>
            </a:r>
            <a:r>
              <a:rPr lang="cs-CZ" altLang="cs-CZ" sz="1900" dirty="0" smtClean="0">
                <a:solidFill>
                  <a:srgbClr val="6B6B6B"/>
                </a:solidFill>
                <a:latin typeface="+mj-lt"/>
              </a:rPr>
              <a:t>(při </a:t>
            </a:r>
            <a:r>
              <a:rPr lang="cs-CZ" altLang="cs-CZ" sz="1900" dirty="0">
                <a:solidFill>
                  <a:srgbClr val="6B6B6B"/>
                </a:solidFill>
                <a:latin typeface="+mj-lt"/>
              </a:rPr>
              <a:t>neúčasti u přijímacích zkoušek se nevrací)</a:t>
            </a:r>
          </a:p>
          <a:p>
            <a:pPr algn="ctr">
              <a:spcBef>
                <a:spcPct val="0"/>
              </a:spcBef>
              <a:buNone/>
            </a:pPr>
            <a:endParaRPr lang="cs-CZ" altLang="cs-CZ" b="1" u="sng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cs-CZ" altLang="cs-CZ" b="1" u="sng" dirty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cs-CZ" altLang="cs-CZ" b="1" u="sng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cs-CZ" altLang="cs-CZ" b="1" u="sng" dirty="0" smtClean="0">
              <a:solidFill>
                <a:srgbClr val="FF00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>se </a:t>
            </a:r>
            <a:r>
              <a:rPr lang="cs-CZ" altLang="cs-CZ" dirty="0">
                <a:solidFill>
                  <a:srgbClr val="626262"/>
                </a:solidFill>
                <a:latin typeface="+mj-lt"/>
              </a:rPr>
              <a:t>podává elektronickou formou pomocí tzv. </a:t>
            </a:r>
            <a:r>
              <a:rPr lang="cs-CZ" altLang="cs-CZ" b="1" dirty="0" smtClean="0">
                <a:solidFill>
                  <a:srgbClr val="626262"/>
                </a:solidFill>
                <a:latin typeface="+mj-lt"/>
                <a:hlinkClick r:id="rId3"/>
              </a:rPr>
              <a:t>e-přihlášky</a:t>
            </a:r>
            <a:endParaRPr lang="cs-CZ" altLang="cs-CZ" b="1" dirty="0" smtClean="0">
              <a:solidFill>
                <a:srgbClr val="626262"/>
              </a:solidFill>
              <a:latin typeface="+mj-lt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altLang="cs-CZ" dirty="0">
                <a:solidFill>
                  <a:srgbClr val="626262"/>
                </a:solidFill>
                <a:latin typeface="+mj-lt"/>
              </a:rPr>
              <a:t>z</a:t>
            </a: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>krácená verze </a:t>
            </a:r>
            <a:r>
              <a:rPr lang="cs-CZ" altLang="cs-CZ" dirty="0">
                <a:solidFill>
                  <a:srgbClr val="626262"/>
                </a:solidFill>
                <a:latin typeface="+mj-lt"/>
              </a:rPr>
              <a:t>přihlášky se neposílá, stačí vyplnit elektronickou </a:t>
            </a: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>verzi </a:t>
            </a:r>
            <a:r>
              <a:rPr lang="cs-CZ" altLang="cs-CZ" dirty="0">
                <a:solidFill>
                  <a:srgbClr val="626262"/>
                </a:solidFill>
                <a:latin typeface="+mj-lt"/>
              </a:rPr>
              <a:t>a zaplatit administrativní poplatek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>zkrácená </a:t>
            </a:r>
            <a:r>
              <a:rPr lang="cs-CZ" altLang="cs-CZ" dirty="0">
                <a:solidFill>
                  <a:srgbClr val="626262"/>
                </a:solidFill>
                <a:latin typeface="+mj-lt"/>
              </a:rPr>
              <a:t>verze se požaduje pouze v případě, když uchazeč žádá </a:t>
            </a: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/>
            </a:r>
            <a:br>
              <a:rPr lang="cs-CZ" altLang="cs-CZ" dirty="0" smtClean="0">
                <a:solidFill>
                  <a:srgbClr val="626262"/>
                </a:solidFill>
                <a:latin typeface="+mj-lt"/>
              </a:rPr>
            </a:b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>o prominutí přijímací zkoušky</a:t>
            </a:r>
            <a:endParaRPr lang="cs-CZ" altLang="cs-CZ" dirty="0">
              <a:solidFill>
                <a:srgbClr val="626262"/>
              </a:solidFill>
              <a:latin typeface="+mj-lt"/>
            </a:endParaRPr>
          </a:p>
          <a:p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647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2472" y="3789040"/>
            <a:ext cx="596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ED771F"/>
                </a:solidFill>
                <a:latin typeface="+mj-lt"/>
                <a:ea typeface="+mj-ea"/>
                <a:cs typeface="Arial" panose="020B0604020202020204" pitchFamily="34" charset="0"/>
              </a:rPr>
              <a:t>Přihláška ke studiu</a:t>
            </a:r>
          </a:p>
        </p:txBody>
      </p:sp>
    </p:spTree>
    <p:extLst>
      <p:ext uri="{BB962C8B-B14F-4D97-AF65-F5344CB8AC3E}">
        <p14:creationId xmlns:p14="http://schemas.microsoft.com/office/powerpoint/2010/main" val="20424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7380392" cy="38164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sz="3400" b="1" dirty="0" smtClean="0">
              <a:solidFill>
                <a:srgbClr val="797979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V případě, že se uchazeč hlásí na více oborů, musí na každý podat samostatnou přihlášku se všemi náležitostmi.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4400" dirty="0">
                <a:solidFill>
                  <a:srgbClr val="6B6B6B"/>
                </a:solidFill>
                <a:cs typeface="Arial" panose="020B0604020202020204" pitchFamily="34" charset="0"/>
              </a:rPr>
              <a:t>P</a:t>
            </a:r>
            <a:r>
              <a:rPr 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oplatek se hradí za každou přihlášku zvlášť.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4400" dirty="0">
                <a:solidFill>
                  <a:srgbClr val="6B6B6B"/>
                </a:solidFill>
                <a:cs typeface="Arial" panose="020B0604020202020204" pitchFamily="34" charset="0"/>
              </a:rPr>
              <a:t>V</a:t>
            </a:r>
            <a:r>
              <a:rPr 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 případě, že uchazeč splní podmínky pro prominutí přijímacích zkoušek, musí o prominutí přijímacích zkoušek požádat písemně.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4400" dirty="0">
                <a:solidFill>
                  <a:srgbClr val="6B6B6B"/>
                </a:solidFill>
                <a:cs typeface="Arial" panose="020B0604020202020204" pitchFamily="34" charset="0"/>
              </a:rPr>
              <a:t>P</a:t>
            </a:r>
            <a:r>
              <a:rPr 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odrobné informace jsou dostupné na </a:t>
            </a:r>
            <a:r>
              <a:rPr lang="cs-CZ" sz="4400" dirty="0" smtClean="0">
                <a:solidFill>
                  <a:srgbClr val="797979"/>
                </a:solidFill>
                <a:cs typeface="Arial" panose="020B0604020202020204" pitchFamily="34" charset="0"/>
                <a:hlinkClick r:id="rId3"/>
              </a:rPr>
              <a:t>www.studujprf.upol.cz</a:t>
            </a:r>
            <a:r>
              <a:rPr lang="cs-CZ" sz="4400" dirty="0" smtClean="0">
                <a:solidFill>
                  <a:srgbClr val="797979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cs-CZ" dirty="0" smtClean="0">
              <a:solidFill>
                <a:srgbClr val="797979"/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altLang="cs-CZ" sz="4400" dirty="0">
                <a:solidFill>
                  <a:srgbClr val="6B6B6B"/>
                </a:solidFill>
                <a:cs typeface="Arial" panose="020B0604020202020204" pitchFamily="34" charset="0"/>
              </a:rPr>
              <a:t>V případě splnění podmínek pro přijetí bez </a:t>
            </a:r>
            <a:r>
              <a:rPr lang="cs-CZ" alt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přijímací zkoušky, </a:t>
            </a:r>
            <a:r>
              <a:rPr lang="cs-CZ" altLang="cs-CZ" sz="4400" dirty="0">
                <a:solidFill>
                  <a:srgbClr val="6B6B6B"/>
                </a:solidFill>
                <a:cs typeface="Arial" panose="020B0604020202020204" pitchFamily="34" charset="0"/>
              </a:rPr>
              <a:t>musí uchazeč </a:t>
            </a:r>
            <a:r>
              <a:rPr lang="cs-CZ" alt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o její prominutí písemně požádat.</a:t>
            </a:r>
            <a:endParaRPr lang="cs-CZ" altLang="cs-CZ" sz="4400" dirty="0">
              <a:solidFill>
                <a:srgbClr val="6B6B6B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4400" dirty="0">
              <a:solidFill>
                <a:srgbClr val="797979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797979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797979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04016" cy="748080"/>
          </a:xfrm>
        </p:spPr>
        <p:txBody>
          <a:bodyPr>
            <a:normAutofit/>
          </a:bodyPr>
          <a:lstStyle/>
          <a:p>
            <a:pPr marL="0" indent="0"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Náležitosti přihlášky ke studiu</a:t>
            </a:r>
          </a:p>
        </p:txBody>
      </p:sp>
    </p:spTree>
    <p:extLst>
      <p:ext uri="{BB962C8B-B14F-4D97-AF65-F5344CB8AC3E}">
        <p14:creationId xmlns:p14="http://schemas.microsoft.com/office/powerpoint/2010/main" val="34008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Obsah přijímacích zkoušek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7884448" cy="38986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797979"/>
                </a:solidFill>
              </a:rPr>
              <a:t>Bakalářské studijní programy </a:t>
            </a:r>
            <a:endParaRPr lang="cs-CZ" b="1" dirty="0" smtClean="0">
              <a:solidFill>
                <a:srgbClr val="797979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797979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rgbClr val="797979"/>
                </a:solidFill>
              </a:rPr>
              <a:t>Přijímací </a:t>
            </a:r>
            <a:r>
              <a:rPr lang="cs-CZ" dirty="0">
                <a:solidFill>
                  <a:srgbClr val="797979"/>
                </a:solidFill>
              </a:rPr>
              <a:t>zkoušky se konají ze stanovených předmětů v </a:t>
            </a:r>
            <a:r>
              <a:rPr lang="cs-CZ" dirty="0" smtClean="0">
                <a:solidFill>
                  <a:srgbClr val="797979"/>
                </a:solidFill>
              </a:rPr>
              <a:t>rozsahu </a:t>
            </a:r>
            <a:r>
              <a:rPr lang="cs-CZ" dirty="0">
                <a:solidFill>
                  <a:srgbClr val="797979"/>
                </a:solidFill>
              </a:rPr>
              <a:t>učiva </a:t>
            </a:r>
            <a:r>
              <a:rPr lang="cs-CZ" dirty="0" smtClean="0">
                <a:solidFill>
                  <a:srgbClr val="797979"/>
                </a:solidFill>
              </a:rPr>
              <a:t>gymnázia.</a:t>
            </a:r>
            <a:endParaRPr lang="cs-CZ" dirty="0">
              <a:solidFill>
                <a:srgbClr val="797979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rgbClr val="797979"/>
                </a:solidFill>
              </a:rPr>
              <a:t>U </a:t>
            </a:r>
            <a:r>
              <a:rPr lang="cs-CZ" dirty="0">
                <a:solidFill>
                  <a:srgbClr val="797979"/>
                </a:solidFill>
              </a:rPr>
              <a:t>přijímacích zkoušek může být zjišťován zájem o studium  vybraného oboru i nad rámec učiva </a:t>
            </a:r>
            <a:r>
              <a:rPr lang="cs-CZ" dirty="0" smtClean="0">
                <a:solidFill>
                  <a:srgbClr val="797979"/>
                </a:solidFill>
              </a:rPr>
              <a:t>gymnázia.</a:t>
            </a:r>
            <a:endParaRPr lang="cs-CZ" dirty="0">
              <a:solidFill>
                <a:srgbClr val="797979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>
                <a:solidFill>
                  <a:srgbClr val="797979"/>
                </a:solidFill>
              </a:rPr>
              <a:t>U</a:t>
            </a:r>
            <a:r>
              <a:rPr lang="cs-CZ" dirty="0" smtClean="0">
                <a:solidFill>
                  <a:srgbClr val="797979"/>
                </a:solidFill>
              </a:rPr>
              <a:t> </a:t>
            </a:r>
            <a:r>
              <a:rPr lang="cs-CZ" dirty="0">
                <a:solidFill>
                  <a:srgbClr val="797979"/>
                </a:solidFill>
              </a:rPr>
              <a:t>biologických oborů je </a:t>
            </a:r>
            <a:r>
              <a:rPr lang="cs-CZ" dirty="0" smtClean="0">
                <a:solidFill>
                  <a:srgbClr val="797979"/>
                </a:solidFill>
              </a:rPr>
              <a:t>zařazeno také </a:t>
            </a:r>
            <a:r>
              <a:rPr lang="cs-CZ" dirty="0">
                <a:solidFill>
                  <a:srgbClr val="797979"/>
                </a:solidFill>
              </a:rPr>
              <a:t>praktické poznávání </a:t>
            </a:r>
            <a:r>
              <a:rPr lang="cs-CZ" dirty="0" smtClean="0">
                <a:solidFill>
                  <a:srgbClr val="797979"/>
                </a:solidFill>
              </a:rPr>
              <a:t>přírodnin.</a:t>
            </a:r>
            <a:endParaRPr lang="cs-CZ" dirty="0">
              <a:solidFill>
                <a:srgbClr val="797979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rgbClr val="797979"/>
                </a:solidFill>
              </a:rPr>
              <a:t>Přijímací </a:t>
            </a:r>
            <a:r>
              <a:rPr lang="cs-CZ" dirty="0">
                <a:solidFill>
                  <a:srgbClr val="797979"/>
                </a:solidFill>
              </a:rPr>
              <a:t>zkoušky na mezifakultní obory Historie, Sociologie </a:t>
            </a:r>
            <a:r>
              <a:rPr lang="cs-CZ" dirty="0" smtClean="0">
                <a:solidFill>
                  <a:srgbClr val="797979"/>
                </a:solidFill>
              </a:rPr>
              <a:t/>
            </a:r>
            <a:br>
              <a:rPr lang="cs-CZ" dirty="0" smtClean="0">
                <a:solidFill>
                  <a:srgbClr val="797979"/>
                </a:solidFill>
              </a:rPr>
            </a:br>
            <a:r>
              <a:rPr lang="cs-CZ" dirty="0" smtClean="0">
                <a:solidFill>
                  <a:srgbClr val="797979"/>
                </a:solidFill>
              </a:rPr>
              <a:t>a </a:t>
            </a:r>
            <a:r>
              <a:rPr lang="cs-CZ" dirty="0">
                <a:solidFill>
                  <a:srgbClr val="797979"/>
                </a:solidFill>
              </a:rPr>
              <a:t>Anglická filologie  a </a:t>
            </a:r>
            <a:r>
              <a:rPr lang="cs-CZ" dirty="0" smtClean="0">
                <a:solidFill>
                  <a:srgbClr val="797979"/>
                </a:solidFill>
              </a:rPr>
              <a:t>další </a:t>
            </a:r>
            <a:r>
              <a:rPr lang="cs-CZ" dirty="0">
                <a:solidFill>
                  <a:srgbClr val="797979"/>
                </a:solidFill>
              </a:rPr>
              <a:t>se konají podle </a:t>
            </a:r>
            <a:r>
              <a:rPr lang="cs-CZ" dirty="0" smtClean="0">
                <a:solidFill>
                  <a:srgbClr val="797979"/>
                </a:solidFill>
              </a:rPr>
              <a:t>požadavků Filozofické </a:t>
            </a:r>
            <a:r>
              <a:rPr lang="cs-CZ" dirty="0">
                <a:solidFill>
                  <a:srgbClr val="797979"/>
                </a:solidFill>
              </a:rPr>
              <a:t>fakulty </a:t>
            </a:r>
            <a:r>
              <a:rPr lang="cs-CZ" dirty="0" smtClean="0">
                <a:solidFill>
                  <a:srgbClr val="797979"/>
                </a:solidFill>
              </a:rPr>
              <a:t>UP. </a:t>
            </a:r>
            <a:endParaRPr lang="cs-CZ" dirty="0">
              <a:solidFill>
                <a:srgbClr val="797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896</Words>
  <Application>Microsoft Office PowerPoint</Application>
  <PresentationFormat>Předvádění na obrazovce (4:3)</PresentationFormat>
  <Paragraphs>176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Historie univerzity</vt:lpstr>
      <vt:lpstr>Vývoj přírodovědných studií</vt:lpstr>
      <vt:lpstr>Kde nás najdete?</vt:lpstr>
      <vt:lpstr>Přijímací řízení</vt:lpstr>
      <vt:lpstr>Náležitosti přihlášky ke studiu</vt:lpstr>
      <vt:lpstr>Obsah přijímacích zkoušek</vt:lpstr>
      <vt:lpstr>Studentský život – stravování</vt:lpstr>
      <vt:lpstr>Studentský život – ubytování</vt:lpstr>
      <vt:lpstr>Studentský život – volný čas</vt:lpstr>
      <vt:lpstr>Péče o studenty</vt:lpstr>
      <vt:lpstr>Kvalitní výuka</vt:lpstr>
      <vt:lpstr>Matematika a informatika</vt:lpstr>
      <vt:lpstr>Fyzika</vt:lpstr>
      <vt:lpstr>Chemie</vt:lpstr>
      <vt:lpstr>Biologie a ekologie</vt:lpstr>
      <vt:lpstr>Vědy o Zemi</vt:lpstr>
      <vt:lpstr>Špičková věda</vt:lpstr>
      <vt:lpstr>Vědecká centra</vt:lpstr>
      <vt:lpstr>Centrum regionu Haná pro biotechnologický a zemědělský výzkum</vt:lpstr>
      <vt:lpstr>Absolventi</vt:lpstr>
      <vt:lpstr>Popularizace vědy</vt:lpstr>
      <vt:lpstr>Den otevřených dveří</vt:lpstr>
      <vt:lpstr>Děkujeme za pozornost.  Těšíme se na vás!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Dagmar Petrželová</dc:creator>
  <cp:lastModifiedBy>Daniela Hradilová</cp:lastModifiedBy>
  <cp:revision>54</cp:revision>
  <dcterms:created xsi:type="dcterms:W3CDTF">2016-11-02T17:54:06Z</dcterms:created>
  <dcterms:modified xsi:type="dcterms:W3CDTF">2019-12-03T13:07:51Z</dcterms:modified>
</cp:coreProperties>
</file>